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300" r:id="rId4"/>
    <p:sldId id="318" r:id="rId5"/>
    <p:sldId id="259" r:id="rId6"/>
    <p:sldId id="260" r:id="rId7"/>
    <p:sldId id="301" r:id="rId8"/>
    <p:sldId id="263" r:id="rId9"/>
    <p:sldId id="264" r:id="rId10"/>
    <p:sldId id="265" r:id="rId11"/>
    <p:sldId id="319" r:id="rId12"/>
    <p:sldId id="302" r:id="rId13"/>
    <p:sldId id="266" r:id="rId14"/>
    <p:sldId id="267" r:id="rId15"/>
    <p:sldId id="268" r:id="rId16"/>
    <p:sldId id="282" r:id="rId17"/>
    <p:sldId id="269" r:id="rId18"/>
    <p:sldId id="270" r:id="rId19"/>
    <p:sldId id="273" r:id="rId20"/>
    <p:sldId id="271" r:id="rId21"/>
    <p:sldId id="303" r:id="rId22"/>
    <p:sldId id="312" r:id="rId23"/>
    <p:sldId id="313" r:id="rId24"/>
    <p:sldId id="314" r:id="rId25"/>
    <p:sldId id="315" r:id="rId26"/>
    <p:sldId id="316" r:id="rId27"/>
    <p:sldId id="304" r:id="rId28"/>
    <p:sldId id="283" r:id="rId29"/>
    <p:sldId id="287" r:id="rId30"/>
    <p:sldId id="310" r:id="rId31"/>
    <p:sldId id="320" r:id="rId32"/>
    <p:sldId id="285" r:id="rId33"/>
    <p:sldId id="284" r:id="rId34"/>
    <p:sldId id="288" r:id="rId35"/>
    <p:sldId id="289" r:id="rId36"/>
    <p:sldId id="290" r:id="rId37"/>
    <p:sldId id="305" r:id="rId38"/>
    <p:sldId id="291" r:id="rId39"/>
    <p:sldId id="292" r:id="rId40"/>
    <p:sldId id="294" r:id="rId41"/>
    <p:sldId id="306" r:id="rId42"/>
    <p:sldId id="295" r:id="rId43"/>
    <p:sldId id="296" r:id="rId44"/>
    <p:sldId id="297" r:id="rId45"/>
    <p:sldId id="298" r:id="rId46"/>
    <p:sldId id="299" r:id="rId47"/>
    <p:sldId id="321" r:id="rId48"/>
    <p:sldId id="307" r:id="rId49"/>
    <p:sldId id="308"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AB76DE-947B-5467-226A-F92C63BB8609}" v="108" dt="2025-09-19T22:25:22.014"/>
    <p1510:client id="{0D13BC43-4BC9-C4EC-75CC-18FE91F97C27}" v="3" dt="2025-09-19T18:45:46.437"/>
    <p1510:client id="{33ADDEDB-9B54-48E1-B561-61052BCC0B9F}" v="1612" dt="2025-09-19T21:24:14.300"/>
    <p1510:client id="{5F05346B-5BCF-B419-F38B-65F7763B5B67}" v="4" dt="2025-09-19T18:42:56.604"/>
    <p1510:client id="{C529434E-5AE9-C7B0-A845-9CB1EB03C8BE}" v="51" dt="2025-09-19T21:44:11.9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00125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2EB3212C-DC7A-43CF-A285-0ED8E21C2218}"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590257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1583309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17186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2304014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04352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439658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7777570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307981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2283636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B3212C-DC7A-43CF-A285-0ED8E21C2218}"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359142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B3212C-DC7A-43CF-A285-0ED8E21C2218}"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1355199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B3212C-DC7A-43CF-A285-0ED8E21C2218}"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2941932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B3212C-DC7A-43CF-A285-0ED8E21C2218}"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3347240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3212C-DC7A-43CF-A285-0ED8E21C2218}" type="datetimeFigureOut">
              <a:rPr lang="en-US" smtClean="0"/>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366114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EB3212C-DC7A-43CF-A285-0ED8E21C2218}"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631681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EB3212C-DC7A-43CF-A285-0ED8E21C2218}"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EA6A6-1197-407F-89E0-6C70C709A528}" type="slidenum">
              <a:rPr lang="en-US" smtClean="0"/>
              <a:t>‹#›</a:t>
            </a:fld>
            <a:endParaRPr lang="en-US"/>
          </a:p>
        </p:txBody>
      </p:sp>
    </p:spTree>
    <p:extLst>
      <p:ext uri="{BB962C8B-B14F-4D97-AF65-F5344CB8AC3E}">
        <p14:creationId xmlns:p14="http://schemas.microsoft.com/office/powerpoint/2010/main" val="1646023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EB3212C-DC7A-43CF-A285-0ED8E21C2218}" type="datetimeFigureOut">
              <a:rPr lang="en-US" smtClean="0"/>
              <a:t>10/23/2025</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72EA6A6-1197-407F-89E0-6C70C709A528}" type="slidenum">
              <a:rPr lang="en-US" smtClean="0"/>
              <a:t>‹#›</a:t>
            </a:fld>
            <a:endParaRPr lang="en-US"/>
          </a:p>
        </p:txBody>
      </p:sp>
    </p:spTree>
    <p:extLst>
      <p:ext uri="{BB962C8B-B14F-4D97-AF65-F5344CB8AC3E}">
        <p14:creationId xmlns:p14="http://schemas.microsoft.com/office/powerpoint/2010/main" val="3710335982"/>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ssist.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olano.edu/academic-programs/biomanufacturing.ph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hyperlink" Target="https://www.solano.edu/academic-counseling/index.php"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https://www.solano.edu/admissions/index.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s://dream.csac.ca.gov/landing" TargetMode="External"/><Relationship Id="rId2" Type="http://schemas.openxmlformats.org/officeDocument/2006/relationships/hyperlink" Target="https://studentaid.gov/h/apply-for-aid/fafs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solano.edu/financial-aid/resources/satisfactory-academic-progress.php"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solano.edu/financial-aid/index.ph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s://solano.edu/centers/accessibility-services-center.php"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linktr.ee/sccbasicneeds" TargetMode="External"/><Relationship Id="rId2" Type="http://schemas.openxmlformats.org/officeDocument/2006/relationships/hyperlink" Target="https://solano.edu/centers/basic-needs/index.ph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hyperlink" Target="https://solano.edu/centers/career-center/index.php"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solano.edu/centers/early-learning-center/enrollment.php" TargetMode="External"/><Relationship Id="rId2" Type="http://schemas.openxmlformats.org/officeDocument/2006/relationships/hyperlink" Target="https://solano.edu/centers/early-learning-center/sub-nonsub-care.php" TargetMode="External"/><Relationship Id="rId1" Type="http://schemas.openxmlformats.org/officeDocument/2006/relationships/slideLayout" Target="../slideLayouts/slideLayout2.xml"/><Relationship Id="rId5" Type="http://schemas.openxmlformats.org/officeDocument/2006/relationships/hyperlink" Target="https://solanofamily.org/" TargetMode="External"/><Relationship Id="rId4" Type="http://schemas.openxmlformats.org/officeDocument/2006/relationships/hyperlink" Target="https://solano.edu/centers/early-learning-center/index.php" TargetMode="External"/></Relationships>
</file>

<file path=ppt/slides/_rels/slide32.xml.rels><?xml version="1.0" encoding="UTF-8" standalone="yes"?>
<Relationships xmlns="http://schemas.openxmlformats.org/package/2006/relationships"><Relationship Id="rId2" Type="http://schemas.openxmlformats.org/officeDocument/2006/relationships/hyperlink" Target="https://solano.edu/centers/health-and-wellness-index.php"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solano.edu/centers/veterans-resource-center/"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solano.edu/centers/astc_/index.php" TargetMode="External"/><Relationship Id="rId2" Type="http://schemas.openxmlformats.org/officeDocument/2006/relationships/hyperlink" Target="https://libguides.solano.edu/home"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bkstr.com/solanostore/home"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solano.edu/centers/astc_/index.php"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hyperlink" Target="https://solano.edu/student-development-engagement/assc.php"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solano.edu/student-development-engagement/student-organizations-index.ph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solanoathletics.com/landing/index"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solano.edu/administrative-offices/academic-affairs/academic-calendar.php" TargetMode="External"/><Relationship Id="rId2" Type="http://schemas.openxmlformats.org/officeDocument/2006/relationships/hyperlink" Target="https://solano.edu/admissions/Important-Resources/ar-dates.php"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solano.omniweb.cloud/administrative-offices/student-services/student-rights-conduct.php"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hyperlink" Target="https://forms.office.com/r/7ppEzph5f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solano.omniweb.cloud/academic-programs/index.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olano.omniweb.cloud/academic-programs/index.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6D0BD-CB0A-AE69-0CD7-C7612DE68096}"/>
              </a:ext>
            </a:extLst>
          </p:cNvPr>
          <p:cNvSpPr>
            <a:spLocks noGrp="1"/>
          </p:cNvSpPr>
          <p:nvPr>
            <p:ph type="ctrTitle"/>
          </p:nvPr>
        </p:nvSpPr>
        <p:spPr>
          <a:xfrm>
            <a:off x="699977" y="630621"/>
            <a:ext cx="9226538" cy="4178771"/>
          </a:xfrm>
        </p:spPr>
        <p:txBody>
          <a:bodyPr>
            <a:noAutofit/>
          </a:bodyPr>
          <a:lstStyle/>
          <a:p>
            <a:pPr algn="ctr"/>
            <a:r>
              <a:rPr lang="en-US" sz="5400" dirty="0"/>
              <a:t>Welcome to </a:t>
            </a:r>
            <a:br>
              <a:rPr lang="en-US" sz="5400" dirty="0"/>
            </a:br>
            <a:r>
              <a:rPr lang="en-US" sz="5400" dirty="0"/>
              <a:t>Solano Community College</a:t>
            </a:r>
            <a:br>
              <a:rPr lang="en-US" sz="5400" dirty="0"/>
            </a:br>
            <a:r>
              <a:rPr lang="en-US" sz="5400" dirty="0"/>
              <a:t> New student Orientation</a:t>
            </a:r>
          </a:p>
        </p:txBody>
      </p:sp>
    </p:spTree>
    <p:extLst>
      <p:ext uri="{BB962C8B-B14F-4D97-AF65-F5344CB8AC3E}">
        <p14:creationId xmlns:p14="http://schemas.microsoft.com/office/powerpoint/2010/main" val="123608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EE33C-F888-B5E4-2516-F341E10160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19F8B-C4D4-A000-ED01-601520641F99}"/>
              </a:ext>
            </a:extLst>
          </p:cNvPr>
          <p:cNvSpPr>
            <a:spLocks noGrp="1"/>
          </p:cNvSpPr>
          <p:nvPr>
            <p:ph type="title"/>
          </p:nvPr>
        </p:nvSpPr>
        <p:spPr>
          <a:xfrm>
            <a:off x="548053" y="365125"/>
            <a:ext cx="10515600" cy="984669"/>
          </a:xfrm>
        </p:spPr>
        <p:txBody>
          <a:bodyPr/>
          <a:lstStyle/>
          <a:p>
            <a:r>
              <a:rPr lang="en-US" dirty="0"/>
              <a:t>Transfer Programs</a:t>
            </a:r>
          </a:p>
        </p:txBody>
      </p:sp>
      <p:sp>
        <p:nvSpPr>
          <p:cNvPr id="3" name="Content Placeholder 2">
            <a:extLst>
              <a:ext uri="{FF2B5EF4-FFF2-40B4-BE49-F238E27FC236}">
                <a16:creationId xmlns:a16="http://schemas.microsoft.com/office/drawing/2014/main" id="{36D59A98-B297-4FF9-B271-CBD1D4A23F31}"/>
              </a:ext>
            </a:extLst>
          </p:cNvPr>
          <p:cNvSpPr>
            <a:spLocks noGrp="1"/>
          </p:cNvSpPr>
          <p:nvPr>
            <p:ph idx="1"/>
          </p:nvPr>
        </p:nvSpPr>
        <p:spPr>
          <a:xfrm>
            <a:off x="548053" y="1349794"/>
            <a:ext cx="10515600" cy="5043152"/>
          </a:xfrm>
        </p:spPr>
        <p:txBody>
          <a:bodyPr vert="horz" lIns="91440" tIns="45720" rIns="91440" bIns="45720" rtlCol="0" anchor="t">
            <a:noAutofit/>
          </a:bodyPr>
          <a:lstStyle/>
          <a:p>
            <a:pPr marL="0" indent="0">
              <a:lnSpc>
                <a:spcPct val="120000"/>
              </a:lnSpc>
              <a:buNone/>
            </a:pPr>
            <a:r>
              <a:rPr lang="en-US" sz="1600" dirty="0">
                <a:solidFill>
                  <a:schemeClr val="tx1"/>
                </a:solidFill>
              </a:rPr>
              <a:t>Students can complete the first two years of a bachelor's degree at Solano College. To prepare for transfer, take major preparation courses and meet the general education requirements of your target school. For details, visit </a:t>
            </a:r>
            <a:r>
              <a:rPr lang="en-US" sz="1600" u="sng" dirty="0">
                <a:solidFill>
                  <a:schemeClr val="tx1"/>
                </a:solidFill>
                <a:hlinkClick r:id="rId2" tooltip="Original URL: https://assist.org/. Click or tap if you trust this link."/>
              </a:rPr>
              <a:t>https://assist.org/</a:t>
            </a:r>
            <a:r>
              <a:rPr lang="en-US" sz="1600" dirty="0">
                <a:solidFill>
                  <a:schemeClr val="tx1"/>
                </a:solidFill>
              </a:rPr>
              <a:t> or the Transfer Center, and meet with a counselor.</a:t>
            </a:r>
          </a:p>
          <a:p>
            <a:pPr marL="0" indent="0">
              <a:lnSpc>
                <a:spcPct val="120000"/>
              </a:lnSpc>
              <a:buNone/>
            </a:pPr>
            <a:r>
              <a:rPr lang="en-US" sz="1600" dirty="0">
                <a:solidFill>
                  <a:schemeClr val="tx1"/>
                </a:solidFill>
              </a:rPr>
              <a:t>Start researching transfer options early, as admission requirements vary by university. Solano College offers twenty-nine Associate Degrees for Transfer (ADT), allowing you to transition as a junior to a California State University (CSU) with priority admission. Students who earn an AA-T or AS-T degree and fulfill CSU requirements are guaranteed admission for a similar bachelor's degree at a CSU campus.  The ADT also provides guaranteed admission to partner Historically Black Colleges and Universities (HBCUs).</a:t>
            </a:r>
          </a:p>
          <a:p>
            <a:pPr marL="0" indent="0">
              <a:lnSpc>
                <a:spcPct val="120000"/>
              </a:lnSpc>
              <a:buNone/>
            </a:pPr>
            <a:r>
              <a:rPr lang="en-US" sz="1600" dirty="0">
                <a:solidFill>
                  <a:schemeClr val="tx1"/>
                </a:solidFill>
              </a:rPr>
              <a:t>To transfer to the University of California, apply for a Transfer Admission Guarantee (TAG) by completing 60 units of UC-transferable coursework and meeting the minimum GPA and major course requirements</a:t>
            </a:r>
          </a:p>
          <a:p>
            <a:pPr marL="0" indent="0">
              <a:lnSpc>
                <a:spcPct val="120000"/>
              </a:lnSpc>
              <a:buNone/>
            </a:pPr>
            <a:endParaRPr lang="en-US" sz="1600" dirty="0">
              <a:solidFill>
                <a:schemeClr val="tx1"/>
              </a:solidFill>
            </a:endParaRPr>
          </a:p>
        </p:txBody>
      </p:sp>
    </p:spTree>
    <p:extLst>
      <p:ext uri="{BB962C8B-B14F-4D97-AF65-F5344CB8AC3E}">
        <p14:creationId xmlns:p14="http://schemas.microsoft.com/office/powerpoint/2010/main" val="165894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EE33C-F888-B5E4-2516-F341E10160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19F8B-C4D4-A000-ED01-601520641F99}"/>
              </a:ext>
            </a:extLst>
          </p:cNvPr>
          <p:cNvSpPr>
            <a:spLocks noGrp="1"/>
          </p:cNvSpPr>
          <p:nvPr>
            <p:ph type="title"/>
          </p:nvPr>
        </p:nvSpPr>
        <p:spPr>
          <a:xfrm>
            <a:off x="548053" y="365125"/>
            <a:ext cx="10515600" cy="984669"/>
          </a:xfrm>
        </p:spPr>
        <p:txBody>
          <a:bodyPr/>
          <a:lstStyle/>
          <a:p>
            <a:r>
              <a:rPr lang="en-US" dirty="0" smtClean="0"/>
              <a:t>Bachelor degree Program</a:t>
            </a:r>
            <a:endParaRPr lang="en-US" dirty="0"/>
          </a:p>
        </p:txBody>
      </p:sp>
      <p:sp>
        <p:nvSpPr>
          <p:cNvPr id="3" name="Content Placeholder 2">
            <a:extLst>
              <a:ext uri="{FF2B5EF4-FFF2-40B4-BE49-F238E27FC236}">
                <a16:creationId xmlns:a16="http://schemas.microsoft.com/office/drawing/2014/main" id="{36D59A98-B297-4FF9-B271-CBD1D4A23F31}"/>
              </a:ext>
            </a:extLst>
          </p:cNvPr>
          <p:cNvSpPr>
            <a:spLocks noGrp="1"/>
          </p:cNvSpPr>
          <p:nvPr>
            <p:ph idx="1"/>
          </p:nvPr>
        </p:nvSpPr>
        <p:spPr>
          <a:xfrm>
            <a:off x="548053" y="1349794"/>
            <a:ext cx="10515600" cy="5043152"/>
          </a:xfrm>
        </p:spPr>
        <p:txBody>
          <a:bodyPr vert="horz" lIns="91440" tIns="45720" rIns="91440" bIns="45720" rtlCol="0" anchor="t">
            <a:noAutofit/>
          </a:bodyPr>
          <a:lstStyle/>
          <a:p>
            <a:pPr marL="0" indent="0">
              <a:lnSpc>
                <a:spcPct val="120000"/>
              </a:lnSpc>
              <a:buNone/>
            </a:pPr>
            <a:r>
              <a:rPr lang="en-US" sz="1600" dirty="0" smtClean="0">
                <a:solidFill>
                  <a:schemeClr val="tx1"/>
                </a:solidFill>
              </a:rPr>
              <a:t>In addition to certificates, associates and transfer degrees Solano offers a Bachelor degree in Biomanufacturing.  </a:t>
            </a:r>
          </a:p>
          <a:p>
            <a:pPr marL="0" indent="0">
              <a:lnSpc>
                <a:spcPct val="120000"/>
              </a:lnSpc>
              <a:buNone/>
            </a:pPr>
            <a:r>
              <a:rPr lang="en-US" sz="1600" dirty="0" smtClean="0">
                <a:solidFill>
                  <a:schemeClr val="tx1"/>
                </a:solidFill>
              </a:rPr>
              <a:t>Here are some details about the program</a:t>
            </a:r>
          </a:p>
          <a:p>
            <a:pPr>
              <a:lnSpc>
                <a:spcPct val="120000"/>
              </a:lnSpc>
              <a:buFont typeface="Wingdings" panose="05000000000000000000" pitchFamily="2" charset="2"/>
              <a:buChar char="§"/>
            </a:pPr>
            <a:r>
              <a:rPr lang="en-US" sz="1600" dirty="0" smtClean="0">
                <a:solidFill>
                  <a:schemeClr val="tx1"/>
                </a:solidFill>
              </a:rPr>
              <a:t>Admissions is competitive and it is suggested that students seek counseling advice early in their time at Solano to ensure the correct prerequisite classes are taken prior to applying.</a:t>
            </a:r>
          </a:p>
          <a:p>
            <a:pPr>
              <a:lnSpc>
                <a:spcPct val="120000"/>
              </a:lnSpc>
              <a:buFont typeface="Wingdings" panose="05000000000000000000" pitchFamily="2" charset="2"/>
              <a:buChar char="§"/>
            </a:pPr>
            <a:r>
              <a:rPr lang="en-US" sz="1600" dirty="0" smtClean="0">
                <a:solidFill>
                  <a:schemeClr val="tx1"/>
                </a:solidFill>
              </a:rPr>
              <a:t>Classes are taught in state-of-the-art laboratories at our Vacaville Center</a:t>
            </a:r>
          </a:p>
          <a:p>
            <a:pPr>
              <a:lnSpc>
                <a:spcPct val="120000"/>
              </a:lnSpc>
              <a:buFont typeface="Wingdings" panose="05000000000000000000" pitchFamily="2" charset="2"/>
              <a:buChar char="§"/>
            </a:pPr>
            <a:r>
              <a:rPr lang="en-US" sz="1600" dirty="0" smtClean="0">
                <a:solidFill>
                  <a:schemeClr val="tx1"/>
                </a:solidFill>
              </a:rPr>
              <a:t>Curriculum combines cutting-edge science with hands-on training</a:t>
            </a:r>
          </a:p>
          <a:p>
            <a:pPr>
              <a:lnSpc>
                <a:spcPct val="120000"/>
              </a:lnSpc>
              <a:buFont typeface="Wingdings" panose="05000000000000000000" pitchFamily="2" charset="2"/>
              <a:buChar char="§"/>
            </a:pPr>
            <a:r>
              <a:rPr lang="en-US" sz="1600" dirty="0" smtClean="0">
                <a:solidFill>
                  <a:schemeClr val="tx1"/>
                </a:solidFill>
              </a:rPr>
              <a:t>Students who finish the program find a competitive hiring and immediate employment</a:t>
            </a:r>
          </a:p>
          <a:p>
            <a:pPr>
              <a:lnSpc>
                <a:spcPct val="120000"/>
              </a:lnSpc>
              <a:buFont typeface="Wingdings" panose="05000000000000000000" pitchFamily="2" charset="2"/>
              <a:buChar char="§"/>
            </a:pPr>
            <a:r>
              <a:rPr lang="en-US" sz="1600" dirty="0" smtClean="0">
                <a:solidFill>
                  <a:schemeClr val="tx1"/>
                </a:solidFill>
              </a:rPr>
              <a:t>Careers in pharmaceuticals, agriculture, renewable energy and medical research are possible for graduates.</a:t>
            </a:r>
          </a:p>
          <a:p>
            <a:pPr marL="0" indent="0">
              <a:lnSpc>
                <a:spcPct val="120000"/>
              </a:lnSpc>
              <a:buNone/>
            </a:pPr>
            <a:endParaRPr lang="en-US" sz="1600" dirty="0" smtClean="0">
              <a:solidFill>
                <a:schemeClr val="tx1"/>
              </a:solidFill>
            </a:endParaRPr>
          </a:p>
          <a:p>
            <a:pPr marL="0" indent="0">
              <a:lnSpc>
                <a:spcPct val="120000"/>
              </a:lnSpc>
              <a:buNone/>
            </a:pPr>
            <a:r>
              <a:rPr lang="en-US" sz="1600" dirty="0" smtClean="0">
                <a:solidFill>
                  <a:schemeClr val="tx1"/>
                </a:solidFill>
              </a:rPr>
              <a:t>For more information about the Biomanufacturing program, </a:t>
            </a:r>
            <a:r>
              <a:rPr lang="en-US" sz="1600" dirty="0">
                <a:solidFill>
                  <a:schemeClr val="tx1"/>
                </a:solidFill>
              </a:rPr>
              <a:t>please visit </a:t>
            </a:r>
            <a:r>
              <a:rPr lang="en-US" sz="1600" dirty="0">
                <a:solidFill>
                  <a:schemeClr val="tx1"/>
                </a:solidFill>
                <a:hlinkClick r:id="rId2"/>
              </a:rPr>
              <a:t>https://</a:t>
            </a:r>
            <a:r>
              <a:rPr lang="en-US" sz="1600" dirty="0" smtClean="0">
                <a:solidFill>
                  <a:schemeClr val="tx1"/>
                </a:solidFill>
                <a:hlinkClick r:id="rId2"/>
              </a:rPr>
              <a:t>solano.edu/academic-programs/biomanufacturing.php</a:t>
            </a:r>
            <a:r>
              <a:rPr lang="en-US" sz="1600" dirty="0" smtClean="0">
                <a:solidFill>
                  <a:schemeClr val="tx1"/>
                </a:solidFill>
              </a:rPr>
              <a:t> </a:t>
            </a:r>
            <a:endParaRPr lang="en-US" sz="1600" dirty="0">
              <a:solidFill>
                <a:schemeClr val="tx1"/>
              </a:solidFill>
            </a:endParaRPr>
          </a:p>
        </p:txBody>
      </p:sp>
    </p:spTree>
    <p:extLst>
      <p:ext uri="{BB962C8B-B14F-4D97-AF65-F5344CB8AC3E}">
        <p14:creationId xmlns:p14="http://schemas.microsoft.com/office/powerpoint/2010/main" val="2267641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5CC6E-3319-CC3A-D62B-D58E25EF11B0}"/>
              </a:ext>
            </a:extLst>
          </p:cNvPr>
          <p:cNvSpPr>
            <a:spLocks noGrp="1"/>
          </p:cNvSpPr>
          <p:nvPr>
            <p:ph type="title"/>
          </p:nvPr>
        </p:nvSpPr>
        <p:spPr/>
        <p:txBody>
          <a:bodyPr/>
          <a:lstStyle/>
          <a:p>
            <a:r>
              <a:rPr lang="en-US" dirty="0"/>
              <a:t>3.    Enrollment Services</a:t>
            </a:r>
          </a:p>
        </p:txBody>
      </p:sp>
    </p:spTree>
    <p:extLst>
      <p:ext uri="{BB962C8B-B14F-4D97-AF65-F5344CB8AC3E}">
        <p14:creationId xmlns:p14="http://schemas.microsoft.com/office/powerpoint/2010/main" val="2919419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C39C5-B06A-7017-1788-8357A9F24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C6A33-5C01-F4E5-B9A7-8622302BAB76}"/>
              </a:ext>
            </a:extLst>
          </p:cNvPr>
          <p:cNvSpPr>
            <a:spLocks noGrp="1"/>
          </p:cNvSpPr>
          <p:nvPr>
            <p:ph type="title"/>
          </p:nvPr>
        </p:nvSpPr>
        <p:spPr>
          <a:xfrm>
            <a:off x="499574" y="530794"/>
            <a:ext cx="8534400" cy="1507067"/>
          </a:xfrm>
        </p:spPr>
        <p:txBody>
          <a:bodyPr/>
          <a:lstStyle/>
          <a:p>
            <a:r>
              <a:rPr lang="en-US" dirty="0"/>
              <a:t>Overview of Matriculation Services</a:t>
            </a:r>
          </a:p>
        </p:txBody>
      </p:sp>
      <p:sp>
        <p:nvSpPr>
          <p:cNvPr id="4" name="Content Placeholder 3">
            <a:extLst>
              <a:ext uri="{FF2B5EF4-FFF2-40B4-BE49-F238E27FC236}">
                <a16:creationId xmlns:a16="http://schemas.microsoft.com/office/drawing/2014/main" id="{9063BF04-4467-E441-34E8-EDA1E8D77815}"/>
              </a:ext>
            </a:extLst>
          </p:cNvPr>
          <p:cNvSpPr>
            <a:spLocks noGrp="1"/>
          </p:cNvSpPr>
          <p:nvPr>
            <p:ph sz="half" idx="2"/>
          </p:nvPr>
        </p:nvSpPr>
        <p:spPr>
          <a:xfrm>
            <a:off x="499574" y="2198079"/>
            <a:ext cx="9261882" cy="3604844"/>
          </a:xfrm>
        </p:spPr>
        <p:txBody>
          <a:bodyPr vert="horz" lIns="91440" tIns="45720" rIns="91440" bIns="45720" rtlCol="0" anchor="t">
            <a:normAutofit lnSpcReduction="10000"/>
          </a:bodyPr>
          <a:lstStyle/>
          <a:p>
            <a:pPr marL="0" indent="0">
              <a:lnSpc>
                <a:spcPct val="100000"/>
              </a:lnSpc>
              <a:spcBef>
                <a:spcPts val="0"/>
              </a:spcBef>
              <a:buNone/>
            </a:pPr>
            <a:r>
              <a:rPr lang="en-US" sz="1800" dirty="0">
                <a:solidFill>
                  <a:schemeClr val="tx1"/>
                </a:solidFill>
                <a:ea typeface="Verdana"/>
              </a:rPr>
              <a:t>In order to enroll in classes at Solano Community College all students must participate in the steps of matriculation process.  </a:t>
            </a:r>
          </a:p>
          <a:p>
            <a:pPr marL="0" indent="0">
              <a:lnSpc>
                <a:spcPct val="100000"/>
              </a:lnSpc>
              <a:spcBef>
                <a:spcPts val="0"/>
              </a:spcBef>
              <a:buNone/>
            </a:pPr>
            <a:endParaRPr lang="en-US" sz="1800" dirty="0">
              <a:solidFill>
                <a:schemeClr val="tx1"/>
              </a:solidFill>
              <a:ea typeface="Verdana"/>
            </a:endParaRPr>
          </a:p>
          <a:p>
            <a:pPr marL="0" indent="0">
              <a:lnSpc>
                <a:spcPct val="100000"/>
              </a:lnSpc>
              <a:spcBef>
                <a:spcPts val="0"/>
              </a:spcBef>
              <a:buNone/>
            </a:pPr>
            <a:r>
              <a:rPr lang="en-US" sz="1800" dirty="0">
                <a:solidFill>
                  <a:schemeClr val="tx1"/>
                </a:solidFill>
                <a:ea typeface="Verdana"/>
              </a:rPr>
              <a:t>Matriculation = becoming </a:t>
            </a:r>
            <a:r>
              <a:rPr lang="en-US" sz="1800" dirty="0" smtClean="0">
                <a:solidFill>
                  <a:schemeClr val="tx1"/>
                </a:solidFill>
                <a:ea typeface="Verdana"/>
              </a:rPr>
              <a:t>an admitted </a:t>
            </a:r>
            <a:r>
              <a:rPr lang="en-US" sz="1800" dirty="0">
                <a:solidFill>
                  <a:schemeClr val="tx1"/>
                </a:solidFill>
                <a:ea typeface="Verdana"/>
              </a:rPr>
              <a:t>and prepared student.</a:t>
            </a:r>
          </a:p>
          <a:p>
            <a:pPr marL="0" indent="0">
              <a:lnSpc>
                <a:spcPct val="100000"/>
              </a:lnSpc>
              <a:spcBef>
                <a:spcPts val="0"/>
              </a:spcBef>
              <a:buNone/>
            </a:pPr>
            <a:endParaRPr lang="en-US" sz="1800" dirty="0">
              <a:solidFill>
                <a:schemeClr val="tx1"/>
              </a:solidFill>
              <a:ea typeface="Verdana"/>
            </a:endParaRPr>
          </a:p>
          <a:p>
            <a:pPr marL="0" indent="0">
              <a:lnSpc>
                <a:spcPct val="100000"/>
              </a:lnSpc>
              <a:spcBef>
                <a:spcPts val="0"/>
              </a:spcBef>
              <a:buNone/>
            </a:pPr>
            <a:r>
              <a:rPr lang="en-US" sz="1800" dirty="0">
                <a:solidFill>
                  <a:schemeClr val="tx1"/>
                </a:solidFill>
                <a:ea typeface="Verdana"/>
              </a:rPr>
              <a:t>These steps are:</a:t>
            </a:r>
          </a:p>
          <a:p>
            <a:pPr>
              <a:spcBef>
                <a:spcPts val="0"/>
              </a:spcBef>
              <a:buFont typeface="Wingdings" panose="05000000000000000000" pitchFamily="2" charset="2"/>
              <a:buChar char="§"/>
            </a:pPr>
            <a:r>
              <a:rPr lang="en-US" sz="1800" dirty="0">
                <a:solidFill>
                  <a:schemeClr val="tx1"/>
                </a:solidFill>
                <a:ea typeface="Verdana"/>
              </a:rPr>
              <a:t>Admission</a:t>
            </a:r>
          </a:p>
          <a:p>
            <a:pPr>
              <a:spcBef>
                <a:spcPts val="0"/>
              </a:spcBef>
              <a:buFont typeface="Wingdings" panose="05000000000000000000" pitchFamily="2" charset="2"/>
              <a:buChar char="§"/>
            </a:pPr>
            <a:r>
              <a:rPr lang="en-US" sz="1800" dirty="0">
                <a:solidFill>
                  <a:schemeClr val="tx1"/>
                </a:solidFill>
                <a:ea typeface="Verdana"/>
              </a:rPr>
              <a:t>Orientation</a:t>
            </a:r>
          </a:p>
          <a:p>
            <a:pPr>
              <a:spcBef>
                <a:spcPts val="0"/>
              </a:spcBef>
              <a:buFont typeface="Wingdings" panose="05000000000000000000" pitchFamily="2" charset="2"/>
              <a:buChar char="§"/>
            </a:pPr>
            <a:r>
              <a:rPr lang="en-US" sz="1800" dirty="0">
                <a:solidFill>
                  <a:schemeClr val="tx1"/>
                </a:solidFill>
                <a:ea typeface="Verdana"/>
              </a:rPr>
              <a:t>Placement</a:t>
            </a:r>
          </a:p>
          <a:p>
            <a:pPr>
              <a:spcBef>
                <a:spcPts val="0"/>
              </a:spcBef>
              <a:buFont typeface="Wingdings" panose="05000000000000000000" pitchFamily="2" charset="2"/>
              <a:buChar char="§"/>
            </a:pPr>
            <a:r>
              <a:rPr lang="en-US" sz="1800" dirty="0">
                <a:solidFill>
                  <a:schemeClr val="tx1"/>
                </a:solidFill>
                <a:ea typeface="Verdana"/>
              </a:rPr>
              <a:t>Counseling/Advising</a:t>
            </a:r>
          </a:p>
          <a:p>
            <a:pPr>
              <a:spcBef>
                <a:spcPts val="0"/>
              </a:spcBef>
              <a:buFont typeface="Wingdings" panose="05000000000000000000" pitchFamily="2" charset="2"/>
              <a:buChar char="§"/>
            </a:pPr>
            <a:r>
              <a:rPr lang="en-US" sz="1800" dirty="0">
                <a:solidFill>
                  <a:schemeClr val="tx1"/>
                </a:solidFill>
                <a:ea typeface="Verdana"/>
              </a:rPr>
              <a:t>Registration </a:t>
            </a:r>
          </a:p>
          <a:p>
            <a:pPr marL="0" indent="0">
              <a:spcBef>
                <a:spcPts val="0"/>
              </a:spcBef>
              <a:buNone/>
            </a:pPr>
            <a:endParaRPr lang="en-US" sz="1800" dirty="0">
              <a:solidFill>
                <a:schemeClr val="tx1"/>
              </a:solidFill>
              <a:ea typeface="Verdana"/>
            </a:endParaRPr>
          </a:p>
          <a:p>
            <a:pPr>
              <a:spcBef>
                <a:spcPts val="0"/>
              </a:spcBef>
              <a:buFont typeface="Wingdings" panose="05000000000000000000" pitchFamily="2" charset="2"/>
              <a:buChar char="§"/>
            </a:pPr>
            <a:endParaRPr lang="en-US" sz="1800" dirty="0">
              <a:solidFill>
                <a:schemeClr val="tx1"/>
              </a:solidFill>
              <a:ea typeface="Verdana"/>
            </a:endParaRPr>
          </a:p>
        </p:txBody>
      </p:sp>
    </p:spTree>
    <p:extLst>
      <p:ext uri="{BB962C8B-B14F-4D97-AF65-F5344CB8AC3E}">
        <p14:creationId xmlns:p14="http://schemas.microsoft.com/office/powerpoint/2010/main" val="894495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32688-112E-6F53-95A7-592FA70A3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52FF07-E955-793A-87D0-020F1F3032F1}"/>
              </a:ext>
            </a:extLst>
          </p:cNvPr>
          <p:cNvSpPr>
            <a:spLocks noGrp="1"/>
          </p:cNvSpPr>
          <p:nvPr>
            <p:ph type="title"/>
          </p:nvPr>
        </p:nvSpPr>
        <p:spPr>
          <a:xfrm>
            <a:off x="543535" y="685801"/>
            <a:ext cx="8534400" cy="1507067"/>
          </a:xfrm>
        </p:spPr>
        <p:txBody>
          <a:bodyPr/>
          <a:lstStyle/>
          <a:p>
            <a:r>
              <a:rPr lang="en-US" dirty="0"/>
              <a:t>Matriculation - Admission</a:t>
            </a:r>
          </a:p>
        </p:txBody>
      </p:sp>
      <p:sp>
        <p:nvSpPr>
          <p:cNvPr id="4" name="Content Placeholder 3">
            <a:extLst>
              <a:ext uri="{FF2B5EF4-FFF2-40B4-BE49-F238E27FC236}">
                <a16:creationId xmlns:a16="http://schemas.microsoft.com/office/drawing/2014/main" id="{B73E30EA-C389-B258-4B6E-FE5AC94DF2E5}"/>
              </a:ext>
            </a:extLst>
          </p:cNvPr>
          <p:cNvSpPr>
            <a:spLocks noGrp="1"/>
          </p:cNvSpPr>
          <p:nvPr>
            <p:ph sz="half" idx="2"/>
          </p:nvPr>
        </p:nvSpPr>
        <p:spPr>
          <a:xfrm>
            <a:off x="543535" y="1916724"/>
            <a:ext cx="9138790" cy="3615266"/>
          </a:xfrm>
        </p:spPr>
        <p:txBody>
          <a:bodyPr vert="horz" lIns="91440" tIns="45720" rIns="91440" bIns="45720" rtlCol="0" anchor="t">
            <a:normAutofit/>
          </a:bodyPr>
          <a:lstStyle/>
          <a:p>
            <a:pPr marL="0" indent="0">
              <a:lnSpc>
                <a:spcPct val="100000"/>
              </a:lnSpc>
              <a:spcBef>
                <a:spcPts val="0"/>
              </a:spcBef>
              <a:buNone/>
            </a:pPr>
            <a:r>
              <a:rPr lang="en-US" sz="1800" b="1" dirty="0">
                <a:solidFill>
                  <a:schemeClr val="tx1"/>
                </a:solidFill>
                <a:ea typeface="Verdana"/>
              </a:rPr>
              <a:t>Application for Admission</a:t>
            </a:r>
            <a:endParaRPr lang="en-US" sz="1800" dirty="0">
              <a:solidFill>
                <a:schemeClr val="tx1"/>
              </a:solidFill>
              <a:ea typeface="Verdana"/>
            </a:endParaRPr>
          </a:p>
          <a:p>
            <a:pPr marL="0" indent="0">
              <a:lnSpc>
                <a:spcPct val="100000"/>
              </a:lnSpc>
              <a:spcBef>
                <a:spcPts val="0"/>
              </a:spcBef>
              <a:buNone/>
            </a:pPr>
            <a:r>
              <a:rPr lang="en-US" sz="1800" b="1" dirty="0">
                <a:solidFill>
                  <a:schemeClr val="tx1"/>
                </a:solidFill>
                <a:ea typeface="Verdana"/>
              </a:rPr>
              <a:t/>
            </a:r>
            <a:br>
              <a:rPr lang="en-US" sz="1800" b="1" dirty="0">
                <a:solidFill>
                  <a:schemeClr val="tx1"/>
                </a:solidFill>
                <a:ea typeface="Verdana"/>
              </a:rPr>
            </a:br>
            <a:r>
              <a:rPr lang="en-US" sz="1800" dirty="0">
                <a:solidFill>
                  <a:schemeClr val="tx1"/>
                </a:solidFill>
                <a:ea typeface="Verdana"/>
              </a:rPr>
              <a:t>SCC evaluates each application in order to assign the necessary resources needed to make sure that each student is prepared for success from the start. This begins when the prospective student completes an application.</a:t>
            </a:r>
            <a:endParaRPr lang="en-US" sz="1800" dirty="0">
              <a:solidFill>
                <a:schemeClr val="tx1"/>
              </a:solidFill>
            </a:endParaRPr>
          </a:p>
        </p:txBody>
      </p:sp>
    </p:spTree>
    <p:extLst>
      <p:ext uri="{BB962C8B-B14F-4D97-AF65-F5344CB8AC3E}">
        <p14:creationId xmlns:p14="http://schemas.microsoft.com/office/powerpoint/2010/main" val="4157125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2CE3F-5B5D-79DA-6E47-7BB056602D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190A2C-1B4D-43A1-90AD-798F170088B9}"/>
              </a:ext>
            </a:extLst>
          </p:cNvPr>
          <p:cNvSpPr>
            <a:spLocks noGrp="1"/>
          </p:cNvSpPr>
          <p:nvPr>
            <p:ph type="title"/>
          </p:nvPr>
        </p:nvSpPr>
        <p:spPr>
          <a:xfrm>
            <a:off x="517158" y="513209"/>
            <a:ext cx="8534400" cy="1507067"/>
          </a:xfrm>
        </p:spPr>
        <p:txBody>
          <a:bodyPr/>
          <a:lstStyle/>
          <a:p>
            <a:r>
              <a:rPr lang="en-US" dirty="0"/>
              <a:t>Matriculation - Orientation</a:t>
            </a:r>
          </a:p>
        </p:txBody>
      </p:sp>
      <p:sp>
        <p:nvSpPr>
          <p:cNvPr id="4" name="Content Placeholder 3">
            <a:extLst>
              <a:ext uri="{FF2B5EF4-FFF2-40B4-BE49-F238E27FC236}">
                <a16:creationId xmlns:a16="http://schemas.microsoft.com/office/drawing/2014/main" id="{FAF766CB-C4F9-B8D7-C3AA-86FCB910E292}"/>
              </a:ext>
            </a:extLst>
          </p:cNvPr>
          <p:cNvSpPr>
            <a:spLocks noGrp="1"/>
          </p:cNvSpPr>
          <p:nvPr>
            <p:ph sz="half" idx="2"/>
          </p:nvPr>
        </p:nvSpPr>
        <p:spPr>
          <a:xfrm>
            <a:off x="614382" y="1904756"/>
            <a:ext cx="8696671" cy="4351338"/>
          </a:xfrm>
        </p:spPr>
        <p:txBody>
          <a:bodyPr vert="horz" lIns="91440" tIns="45720" rIns="91440" bIns="45720" rtlCol="0" anchor="t">
            <a:noAutofit/>
          </a:bodyPr>
          <a:lstStyle/>
          <a:p>
            <a:pPr marL="0" indent="0">
              <a:lnSpc>
                <a:spcPct val="100000"/>
              </a:lnSpc>
              <a:spcBef>
                <a:spcPts val="0"/>
              </a:spcBef>
              <a:buNone/>
            </a:pPr>
            <a:r>
              <a:rPr lang="en-US" sz="1800" b="1" dirty="0">
                <a:solidFill>
                  <a:schemeClr val="tx1"/>
                </a:solidFill>
                <a:ea typeface="Verdana"/>
              </a:rPr>
              <a:t>Orientation</a:t>
            </a:r>
            <a:endParaRPr lang="en-US" sz="1800" dirty="0">
              <a:solidFill>
                <a:schemeClr val="tx1"/>
              </a:solidFill>
              <a:ea typeface="Verdana"/>
            </a:endParaRPr>
          </a:p>
          <a:p>
            <a:pPr marL="0" indent="0">
              <a:lnSpc>
                <a:spcPct val="100000"/>
              </a:lnSpc>
              <a:spcBef>
                <a:spcPts val="0"/>
              </a:spcBef>
              <a:buNone/>
            </a:pPr>
            <a:r>
              <a:rPr lang="en-US" sz="1800" b="1" dirty="0">
                <a:solidFill>
                  <a:schemeClr val="tx1"/>
                </a:solidFill>
                <a:ea typeface="Verdana"/>
              </a:rPr>
              <a:t/>
            </a:r>
            <a:br>
              <a:rPr lang="en-US" sz="1800" b="1" dirty="0">
                <a:solidFill>
                  <a:schemeClr val="tx1"/>
                </a:solidFill>
                <a:ea typeface="Verdana"/>
              </a:rPr>
            </a:br>
            <a:r>
              <a:rPr lang="en-US" sz="1800" dirty="0">
                <a:solidFill>
                  <a:schemeClr val="tx1"/>
                </a:solidFill>
                <a:ea typeface="Verdana"/>
              </a:rPr>
              <a:t>As a new student at Solano, you are about to make a lot of decisions that will affect how you'll spend the majority of your time studying at Solano.</a:t>
            </a:r>
          </a:p>
          <a:p>
            <a:pPr marL="0" indent="0">
              <a:lnSpc>
                <a:spcPct val="100000"/>
              </a:lnSpc>
              <a:spcBef>
                <a:spcPts val="0"/>
              </a:spcBef>
              <a:buNone/>
            </a:pPr>
            <a:endParaRPr lang="en-US" sz="900" dirty="0">
              <a:solidFill>
                <a:schemeClr val="tx1"/>
              </a:solidFill>
              <a:ea typeface="Verdana"/>
            </a:endParaRPr>
          </a:p>
          <a:p>
            <a:pPr marL="0" indent="0">
              <a:lnSpc>
                <a:spcPct val="100000"/>
              </a:lnSpc>
              <a:spcBef>
                <a:spcPts val="0"/>
              </a:spcBef>
              <a:buNone/>
            </a:pPr>
            <a:r>
              <a:rPr lang="en-US" sz="1800" dirty="0">
                <a:solidFill>
                  <a:schemeClr val="tx1"/>
                </a:solidFill>
                <a:ea typeface="Verdana"/>
              </a:rPr>
              <a:t>What academic program will you pursue?, What courses to take?, When to take them?</a:t>
            </a:r>
          </a:p>
          <a:p>
            <a:pPr marL="0" indent="0">
              <a:lnSpc>
                <a:spcPct val="100000"/>
              </a:lnSpc>
              <a:spcBef>
                <a:spcPts val="0"/>
              </a:spcBef>
              <a:buNone/>
            </a:pPr>
            <a:endParaRPr lang="en-US" sz="900" dirty="0">
              <a:solidFill>
                <a:schemeClr val="tx1"/>
              </a:solidFill>
              <a:ea typeface="Verdana"/>
            </a:endParaRPr>
          </a:p>
          <a:p>
            <a:pPr marL="0" indent="0">
              <a:lnSpc>
                <a:spcPct val="100000"/>
              </a:lnSpc>
              <a:spcBef>
                <a:spcPts val="0"/>
              </a:spcBef>
              <a:buNone/>
            </a:pPr>
            <a:r>
              <a:rPr lang="en-US" sz="1800" dirty="0">
                <a:solidFill>
                  <a:schemeClr val="tx1"/>
                </a:solidFill>
                <a:ea typeface="Verdana"/>
              </a:rPr>
              <a:t>What support services do you want to take advantage of? This orientation is designed to give you all the information you need to make these decisions. </a:t>
            </a:r>
          </a:p>
          <a:p>
            <a:pPr marL="0" indent="0">
              <a:lnSpc>
                <a:spcPct val="100000"/>
              </a:lnSpc>
              <a:spcBef>
                <a:spcPts val="0"/>
              </a:spcBef>
              <a:buNone/>
            </a:pPr>
            <a:endParaRPr lang="en-US" sz="900" dirty="0">
              <a:solidFill>
                <a:schemeClr val="tx1"/>
              </a:solidFill>
              <a:ea typeface="Verdana"/>
            </a:endParaRPr>
          </a:p>
        </p:txBody>
      </p:sp>
    </p:spTree>
    <p:extLst>
      <p:ext uri="{BB962C8B-B14F-4D97-AF65-F5344CB8AC3E}">
        <p14:creationId xmlns:p14="http://schemas.microsoft.com/office/powerpoint/2010/main" val="3695146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70705-100A-812D-954C-BADA27AEC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756F30-EAD5-668B-5999-E23103FA3861}"/>
              </a:ext>
            </a:extLst>
          </p:cNvPr>
          <p:cNvSpPr>
            <a:spLocks noGrp="1"/>
          </p:cNvSpPr>
          <p:nvPr>
            <p:ph type="title"/>
          </p:nvPr>
        </p:nvSpPr>
        <p:spPr>
          <a:xfrm>
            <a:off x="525950" y="592340"/>
            <a:ext cx="8534400" cy="1507067"/>
          </a:xfrm>
        </p:spPr>
        <p:txBody>
          <a:bodyPr/>
          <a:lstStyle/>
          <a:p>
            <a:r>
              <a:rPr lang="en-US" dirty="0"/>
              <a:t>Matriculation - Placement</a:t>
            </a:r>
          </a:p>
        </p:txBody>
      </p:sp>
      <p:sp>
        <p:nvSpPr>
          <p:cNvPr id="4" name="Content Placeholder 3">
            <a:extLst>
              <a:ext uri="{FF2B5EF4-FFF2-40B4-BE49-F238E27FC236}">
                <a16:creationId xmlns:a16="http://schemas.microsoft.com/office/drawing/2014/main" id="{6F0F2465-950B-4623-77DE-6EDD954511C2}"/>
              </a:ext>
            </a:extLst>
          </p:cNvPr>
          <p:cNvSpPr>
            <a:spLocks noGrp="1"/>
          </p:cNvSpPr>
          <p:nvPr>
            <p:ph sz="half" idx="2"/>
          </p:nvPr>
        </p:nvSpPr>
        <p:spPr>
          <a:xfrm>
            <a:off x="640089" y="1741835"/>
            <a:ext cx="9532611" cy="4498228"/>
          </a:xfrm>
        </p:spPr>
        <p:txBody>
          <a:bodyPr vert="horz" lIns="91440" tIns="45720" rIns="91440" bIns="45720" rtlCol="0" anchor="t">
            <a:noAutofit/>
          </a:bodyPr>
          <a:lstStyle/>
          <a:p>
            <a:pPr marL="0" indent="0">
              <a:lnSpc>
                <a:spcPct val="100000"/>
              </a:lnSpc>
              <a:spcBef>
                <a:spcPts val="0"/>
              </a:spcBef>
              <a:buNone/>
            </a:pPr>
            <a:r>
              <a:rPr lang="en-US" sz="1800" b="1" dirty="0">
                <a:solidFill>
                  <a:schemeClr val="tx1"/>
                </a:solidFill>
                <a:ea typeface="Verdana"/>
              </a:rPr>
              <a:t>Placement</a:t>
            </a:r>
            <a:endParaRPr lang="en-US" sz="1800" dirty="0">
              <a:solidFill>
                <a:schemeClr val="tx1"/>
              </a:solidFill>
            </a:endParaRPr>
          </a:p>
          <a:p>
            <a:pPr marL="0" indent="0">
              <a:lnSpc>
                <a:spcPct val="100000"/>
              </a:lnSpc>
              <a:spcBef>
                <a:spcPts val="0"/>
              </a:spcBef>
              <a:buNone/>
            </a:pPr>
            <a:r>
              <a:rPr lang="en-US" sz="1800" b="1" dirty="0">
                <a:solidFill>
                  <a:schemeClr val="tx1"/>
                </a:solidFill>
                <a:ea typeface="Verdana"/>
              </a:rPr>
              <a:t/>
            </a:r>
            <a:br>
              <a:rPr lang="en-US" sz="1800" b="1" dirty="0">
                <a:solidFill>
                  <a:schemeClr val="tx1"/>
                </a:solidFill>
                <a:ea typeface="Verdana"/>
              </a:rPr>
            </a:br>
            <a:r>
              <a:rPr lang="en-US" sz="1800" dirty="0">
                <a:solidFill>
                  <a:schemeClr val="tx1"/>
                </a:solidFill>
                <a:ea typeface="Verdana"/>
              </a:rPr>
              <a:t>After completing your application in CCCApply, students who provided information regarding the highest level English and math completed in high school will receive an email with information about suggested college-level math and English courses to take.</a:t>
            </a:r>
          </a:p>
          <a:p>
            <a:pPr marL="0" indent="0">
              <a:lnSpc>
                <a:spcPct val="100000"/>
              </a:lnSpc>
              <a:spcBef>
                <a:spcPts val="0"/>
              </a:spcBef>
              <a:buNone/>
            </a:pPr>
            <a:endParaRPr lang="en-US" sz="1800" dirty="0">
              <a:solidFill>
                <a:schemeClr val="tx1"/>
              </a:solidFill>
              <a:ea typeface="Verdana"/>
            </a:endParaRPr>
          </a:p>
          <a:p>
            <a:pPr marL="0" indent="0">
              <a:lnSpc>
                <a:spcPct val="100000"/>
              </a:lnSpc>
              <a:spcBef>
                <a:spcPts val="0"/>
              </a:spcBef>
              <a:buNone/>
            </a:pPr>
            <a:r>
              <a:rPr lang="en-US" sz="1800" dirty="0">
                <a:solidFill>
                  <a:schemeClr val="tx1"/>
                </a:solidFill>
                <a:ea typeface="Verdana"/>
              </a:rPr>
              <a:t>Please note: AB 705 requires that colleges maximize the probability that students will enter and complete transfer-level coursework in English and quantitative reasoning/mathematics within a one-year timeframe. AB1705 requires that colleges place students directly into the initial transfer-level calculus course if they have declared a major that requires calculus for graduation or transfer.</a:t>
            </a:r>
            <a:r>
              <a:rPr lang="en-US" sz="2200" dirty="0">
                <a:latin typeface="Aptos"/>
                <a:ea typeface="Verdana"/>
              </a:rPr>
              <a:t/>
            </a:r>
            <a:br>
              <a:rPr lang="en-US" sz="2200" dirty="0">
                <a:latin typeface="Aptos"/>
                <a:ea typeface="Verdana"/>
              </a:rPr>
            </a:br>
            <a:r>
              <a:rPr lang="en-US" sz="2200" dirty="0">
                <a:latin typeface="Aptos"/>
                <a:ea typeface="Verdana"/>
              </a:rPr>
              <a:t/>
            </a:r>
            <a:br>
              <a:rPr lang="en-US" sz="2200" dirty="0">
                <a:latin typeface="Aptos"/>
                <a:ea typeface="Verdana"/>
              </a:rPr>
            </a:br>
            <a:endParaRPr lang="en-US" sz="2200" dirty="0">
              <a:ea typeface="Verdana"/>
            </a:endParaRPr>
          </a:p>
          <a:p>
            <a:pPr marL="0" indent="0">
              <a:lnSpc>
                <a:spcPct val="100000"/>
              </a:lnSpc>
              <a:spcBef>
                <a:spcPts val="0"/>
              </a:spcBef>
              <a:buNone/>
            </a:pPr>
            <a:endParaRPr lang="en-US" sz="2200" dirty="0">
              <a:latin typeface="Aptos"/>
              <a:ea typeface="Verdana"/>
            </a:endParaRPr>
          </a:p>
        </p:txBody>
      </p:sp>
    </p:spTree>
    <p:extLst>
      <p:ext uri="{BB962C8B-B14F-4D97-AF65-F5344CB8AC3E}">
        <p14:creationId xmlns:p14="http://schemas.microsoft.com/office/powerpoint/2010/main" val="4250163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75456-D2A7-3119-7C66-2B47385751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BEC7E-2AC8-042A-295F-E7DEC7F2E537}"/>
              </a:ext>
            </a:extLst>
          </p:cNvPr>
          <p:cNvSpPr>
            <a:spLocks noGrp="1"/>
          </p:cNvSpPr>
          <p:nvPr>
            <p:ph type="title"/>
          </p:nvPr>
        </p:nvSpPr>
        <p:spPr>
          <a:xfrm>
            <a:off x="517158" y="609924"/>
            <a:ext cx="8534400" cy="1507067"/>
          </a:xfrm>
        </p:spPr>
        <p:txBody>
          <a:bodyPr/>
          <a:lstStyle/>
          <a:p>
            <a:r>
              <a:rPr lang="en-US" dirty="0"/>
              <a:t>Matriculation - Counseling/Advising</a:t>
            </a:r>
          </a:p>
        </p:txBody>
      </p:sp>
      <p:sp>
        <p:nvSpPr>
          <p:cNvPr id="4" name="Content Placeholder 3">
            <a:extLst>
              <a:ext uri="{FF2B5EF4-FFF2-40B4-BE49-F238E27FC236}">
                <a16:creationId xmlns:a16="http://schemas.microsoft.com/office/drawing/2014/main" id="{9540C07E-D60A-1399-3ACF-EBAA94D30598}"/>
              </a:ext>
            </a:extLst>
          </p:cNvPr>
          <p:cNvSpPr>
            <a:spLocks noGrp="1"/>
          </p:cNvSpPr>
          <p:nvPr>
            <p:ph sz="half" idx="2"/>
          </p:nvPr>
        </p:nvSpPr>
        <p:spPr>
          <a:xfrm>
            <a:off x="629464" y="2116991"/>
            <a:ext cx="9068451" cy="3615266"/>
          </a:xfrm>
        </p:spPr>
        <p:txBody>
          <a:bodyPr vert="horz" lIns="91440" tIns="45720" rIns="91440" bIns="45720" rtlCol="0" anchor="t">
            <a:noAutofit/>
          </a:bodyPr>
          <a:lstStyle/>
          <a:p>
            <a:pPr marL="0" indent="0">
              <a:lnSpc>
                <a:spcPct val="100000"/>
              </a:lnSpc>
              <a:spcBef>
                <a:spcPts val="0"/>
              </a:spcBef>
              <a:buNone/>
            </a:pPr>
            <a:r>
              <a:rPr lang="en-US" sz="1600" b="1" dirty="0">
                <a:solidFill>
                  <a:schemeClr val="tx1"/>
                </a:solidFill>
                <a:ea typeface="Verdana"/>
              </a:rPr>
              <a:t>Counseling/Advising</a:t>
            </a:r>
          </a:p>
          <a:p>
            <a:pPr marL="0" indent="0">
              <a:lnSpc>
                <a:spcPct val="100000"/>
              </a:lnSpc>
              <a:spcBef>
                <a:spcPts val="0"/>
              </a:spcBef>
              <a:buNone/>
            </a:pPr>
            <a:r>
              <a:rPr lang="en-US" sz="1600" b="1" dirty="0">
                <a:solidFill>
                  <a:schemeClr val="tx1"/>
                </a:solidFill>
                <a:ea typeface="Verdana"/>
              </a:rPr>
              <a:t/>
            </a:r>
            <a:br>
              <a:rPr lang="en-US" sz="1600" b="1" dirty="0">
                <a:solidFill>
                  <a:schemeClr val="tx1"/>
                </a:solidFill>
                <a:ea typeface="Verdana"/>
              </a:rPr>
            </a:br>
            <a:r>
              <a:rPr lang="en-US" sz="1600" dirty="0">
                <a:solidFill>
                  <a:schemeClr val="tx1"/>
                </a:solidFill>
              </a:rPr>
              <a:t>Counselors are available to provide you with assistance in selecting courses and information regarding transfer, certificates, degree programs, and majors. They are responsible for helping you to plan and complete your education plan.</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chemeClr val="tx1"/>
                </a:solidFill>
              </a:rPr>
              <a:t>In addition to traditional counseling services, the SCC Counseling Office offers a variety of courses and workshops to assist students in the achievement of their educational goals. For a complete list of services provided by the Counseling office, please visit </a:t>
            </a:r>
            <a:r>
              <a:rPr lang="en-US" sz="1600" dirty="0">
                <a:solidFill>
                  <a:schemeClr val="tx1"/>
                </a:solidFill>
                <a:hlinkClick r:id="rId2"/>
              </a:rPr>
              <a:t>https://www.solano.edu/academic-counseling/index.php</a:t>
            </a:r>
            <a:br>
              <a:rPr lang="en-US" sz="1600" dirty="0">
                <a:solidFill>
                  <a:schemeClr val="tx1"/>
                </a:solidFill>
                <a:hlinkClick r:id="rId2"/>
              </a:rPr>
            </a:br>
            <a:r>
              <a:rPr lang="en-US" sz="1600" dirty="0">
                <a:solidFill>
                  <a:schemeClr val="tx1"/>
                </a:solidFill>
                <a:hlinkClick r:id="rId2"/>
              </a:rPr>
              <a:t/>
            </a:r>
            <a:br>
              <a:rPr lang="en-US" sz="1600" dirty="0">
                <a:solidFill>
                  <a:schemeClr val="tx1"/>
                </a:solidFill>
                <a:hlinkClick r:id="rId2"/>
              </a:rPr>
            </a:br>
            <a:r>
              <a:rPr lang="en-US" sz="1600" dirty="0">
                <a:solidFill>
                  <a:schemeClr val="tx1"/>
                </a:solidFill>
              </a:rPr>
              <a:t>To start off and continue on the right path, it is recommended that you meet with a counselor at least once a semester.</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chemeClr val="tx1"/>
                </a:solidFill>
              </a:rPr>
              <a:t>You can book your first counseling appointment online or by phone.</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chemeClr val="tx1"/>
                </a:solidFill>
              </a:rPr>
              <a:t>Counseling office is located at the Building 400 and they can be reached at 707-864-7101.</a:t>
            </a:r>
          </a:p>
        </p:txBody>
      </p:sp>
    </p:spTree>
    <p:extLst>
      <p:ext uri="{BB962C8B-B14F-4D97-AF65-F5344CB8AC3E}">
        <p14:creationId xmlns:p14="http://schemas.microsoft.com/office/powerpoint/2010/main" val="2546844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8835C-30B4-BAF2-57D0-B75B2D6F2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8DA5C7-20D4-22D6-E3E7-DEFA73EC4FFA}"/>
              </a:ext>
            </a:extLst>
          </p:cNvPr>
          <p:cNvSpPr>
            <a:spLocks noGrp="1"/>
          </p:cNvSpPr>
          <p:nvPr>
            <p:ph type="title"/>
          </p:nvPr>
        </p:nvSpPr>
        <p:spPr>
          <a:xfrm>
            <a:off x="569912" y="618717"/>
            <a:ext cx="8534400" cy="1507067"/>
          </a:xfrm>
        </p:spPr>
        <p:txBody>
          <a:bodyPr/>
          <a:lstStyle/>
          <a:p>
            <a:r>
              <a:rPr lang="en-US" dirty="0"/>
              <a:t>Matriculation - Registration</a:t>
            </a:r>
          </a:p>
        </p:txBody>
      </p:sp>
      <p:sp>
        <p:nvSpPr>
          <p:cNvPr id="4" name="Content Placeholder 3">
            <a:extLst>
              <a:ext uri="{FF2B5EF4-FFF2-40B4-BE49-F238E27FC236}">
                <a16:creationId xmlns:a16="http://schemas.microsoft.com/office/drawing/2014/main" id="{248E9378-1B7A-20EE-A9B7-B79FDB158075}"/>
              </a:ext>
            </a:extLst>
          </p:cNvPr>
          <p:cNvSpPr>
            <a:spLocks noGrp="1"/>
          </p:cNvSpPr>
          <p:nvPr>
            <p:ph sz="half" idx="2"/>
          </p:nvPr>
        </p:nvSpPr>
        <p:spPr>
          <a:xfrm>
            <a:off x="691009" y="1837593"/>
            <a:ext cx="9103622" cy="3615266"/>
          </a:xfrm>
        </p:spPr>
        <p:txBody>
          <a:bodyPr vert="horz" lIns="91440" tIns="45720" rIns="91440" bIns="45720" rtlCol="0" anchor="t">
            <a:normAutofit/>
          </a:bodyPr>
          <a:lstStyle/>
          <a:p>
            <a:pPr marL="0" indent="0">
              <a:lnSpc>
                <a:spcPct val="100000"/>
              </a:lnSpc>
              <a:spcBef>
                <a:spcPts val="0"/>
              </a:spcBef>
              <a:buNone/>
            </a:pPr>
            <a:r>
              <a:rPr lang="en-US" sz="1800" b="1" dirty="0">
                <a:solidFill>
                  <a:schemeClr val="tx1"/>
                </a:solidFill>
                <a:ea typeface="Verdana"/>
              </a:rPr>
              <a:t>Registration</a:t>
            </a:r>
            <a:endParaRPr lang="en-US" sz="1800" dirty="0">
              <a:solidFill>
                <a:schemeClr val="tx1"/>
              </a:solidFill>
            </a:endParaRPr>
          </a:p>
          <a:p>
            <a:pPr marL="0" indent="0">
              <a:lnSpc>
                <a:spcPct val="100000"/>
              </a:lnSpc>
              <a:spcBef>
                <a:spcPts val="0"/>
              </a:spcBef>
              <a:buNone/>
            </a:pPr>
            <a:r>
              <a:rPr lang="en-US" sz="1800" b="1" dirty="0">
                <a:solidFill>
                  <a:schemeClr val="tx1"/>
                </a:solidFill>
                <a:ea typeface="Verdana"/>
              </a:rPr>
              <a:t/>
            </a:r>
            <a:br>
              <a:rPr lang="en-US" sz="1800" b="1" dirty="0">
                <a:solidFill>
                  <a:schemeClr val="tx1"/>
                </a:solidFill>
                <a:ea typeface="Verdana"/>
              </a:rPr>
            </a:br>
            <a:r>
              <a:rPr lang="en-US" sz="1800" dirty="0">
                <a:solidFill>
                  <a:schemeClr val="tx1"/>
                </a:solidFill>
                <a:ea typeface="Verdana"/>
              </a:rPr>
              <a:t>After you've met with your counselor and have a plan for the classes you want to take, then you're ready to register for classes. You can do this online through FalconNest. You can also visit the Admissions &amp; Records counter for in-person assistance.</a:t>
            </a:r>
          </a:p>
          <a:p>
            <a:pPr marL="0" indent="0">
              <a:lnSpc>
                <a:spcPct val="100000"/>
              </a:lnSpc>
              <a:spcBef>
                <a:spcPts val="0"/>
              </a:spcBef>
              <a:buNone/>
            </a:pPr>
            <a:endParaRPr lang="en-US" sz="900" dirty="0">
              <a:solidFill>
                <a:schemeClr val="tx1"/>
              </a:solidFill>
              <a:ea typeface="Verdana"/>
            </a:endParaRPr>
          </a:p>
          <a:p>
            <a:pPr marL="0" indent="0">
              <a:lnSpc>
                <a:spcPct val="100000"/>
              </a:lnSpc>
              <a:spcBef>
                <a:spcPts val="0"/>
              </a:spcBef>
              <a:buNone/>
            </a:pPr>
            <a:r>
              <a:rPr lang="en-US" sz="1800" dirty="0">
                <a:solidFill>
                  <a:schemeClr val="tx1"/>
                </a:solidFill>
                <a:ea typeface="Verdana"/>
              </a:rPr>
              <a:t>Your registration plan should include a set of course alternatives in case your first choice classes are already full. </a:t>
            </a:r>
          </a:p>
        </p:txBody>
      </p:sp>
    </p:spTree>
    <p:extLst>
      <p:ext uri="{BB962C8B-B14F-4D97-AF65-F5344CB8AC3E}">
        <p14:creationId xmlns:p14="http://schemas.microsoft.com/office/powerpoint/2010/main" val="670203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963D6-C1EB-1468-655E-B07744E68D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540C3D-3AFA-9240-4338-AC696920ECB6}"/>
              </a:ext>
            </a:extLst>
          </p:cNvPr>
          <p:cNvSpPr>
            <a:spLocks noGrp="1"/>
          </p:cNvSpPr>
          <p:nvPr>
            <p:ph type="title"/>
          </p:nvPr>
        </p:nvSpPr>
        <p:spPr>
          <a:xfrm>
            <a:off x="838200" y="365125"/>
            <a:ext cx="10515600" cy="984669"/>
          </a:xfrm>
        </p:spPr>
        <p:txBody>
          <a:bodyPr/>
          <a:lstStyle/>
          <a:p>
            <a:r>
              <a:rPr lang="en-US" dirty="0"/>
              <a:t>Admissions &amp; Records</a:t>
            </a:r>
          </a:p>
        </p:txBody>
      </p:sp>
      <p:sp>
        <p:nvSpPr>
          <p:cNvPr id="3" name="Content Placeholder 2">
            <a:extLst>
              <a:ext uri="{FF2B5EF4-FFF2-40B4-BE49-F238E27FC236}">
                <a16:creationId xmlns:a16="http://schemas.microsoft.com/office/drawing/2014/main" id="{6268A25A-CC88-538A-7E54-2FFF9DE95C88}"/>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20000"/>
              </a:lnSpc>
              <a:buNone/>
            </a:pPr>
            <a:r>
              <a:rPr lang="en-US" sz="1800" dirty="0">
                <a:solidFill>
                  <a:schemeClr val="tx1"/>
                </a:solidFill>
              </a:rPr>
              <a:t>The Admissions &amp; Records Office is located on the 1</a:t>
            </a:r>
            <a:r>
              <a:rPr lang="en-US" sz="1800" baseline="30000" dirty="0">
                <a:solidFill>
                  <a:schemeClr val="tx1"/>
                </a:solidFill>
              </a:rPr>
              <a:t>st</a:t>
            </a:r>
            <a:r>
              <a:rPr lang="en-US" sz="1800" dirty="0">
                <a:solidFill>
                  <a:schemeClr val="tx1"/>
                </a:solidFill>
              </a:rPr>
              <a:t> floor for Building 400 on the Fairfield Main Campus.</a:t>
            </a:r>
          </a:p>
          <a:p>
            <a:pPr marL="0" indent="0">
              <a:lnSpc>
                <a:spcPct val="120000"/>
              </a:lnSpc>
              <a:buNone/>
            </a:pPr>
            <a:r>
              <a:rPr lang="en-US" sz="1800" dirty="0">
                <a:solidFill>
                  <a:schemeClr val="tx1"/>
                </a:solidFill>
              </a:rPr>
              <a:t>A&amp;R Staff can assist students with:</a:t>
            </a:r>
          </a:p>
          <a:p>
            <a:pPr>
              <a:lnSpc>
                <a:spcPct val="120000"/>
              </a:lnSpc>
              <a:buFont typeface="Wingdings" panose="05000000000000000000" pitchFamily="2" charset="2"/>
              <a:buChar char="§"/>
            </a:pPr>
            <a:r>
              <a:rPr lang="en-US" sz="1800" dirty="0">
                <a:solidFill>
                  <a:schemeClr val="tx1"/>
                </a:solidFill>
              </a:rPr>
              <a:t>CCCApply Admission Application</a:t>
            </a:r>
          </a:p>
          <a:p>
            <a:pPr>
              <a:lnSpc>
                <a:spcPct val="120000"/>
              </a:lnSpc>
              <a:buFont typeface="Wingdings" panose="05000000000000000000" pitchFamily="2" charset="2"/>
              <a:buChar char="§"/>
            </a:pPr>
            <a:r>
              <a:rPr lang="en-US" sz="1800" dirty="0">
                <a:solidFill>
                  <a:schemeClr val="tx1"/>
                </a:solidFill>
              </a:rPr>
              <a:t>Clearing Holds </a:t>
            </a:r>
          </a:p>
          <a:p>
            <a:pPr>
              <a:lnSpc>
                <a:spcPct val="120000"/>
              </a:lnSpc>
              <a:buFont typeface="Wingdings" panose="05000000000000000000" pitchFamily="2" charset="2"/>
              <a:buChar char="§"/>
            </a:pPr>
            <a:r>
              <a:rPr lang="en-US" sz="1800" dirty="0">
                <a:solidFill>
                  <a:schemeClr val="tx1"/>
                </a:solidFill>
              </a:rPr>
              <a:t>Registering for Classes</a:t>
            </a:r>
          </a:p>
          <a:p>
            <a:pPr>
              <a:lnSpc>
                <a:spcPct val="120000"/>
              </a:lnSpc>
              <a:buFont typeface="Wingdings" panose="05000000000000000000" pitchFamily="2" charset="2"/>
              <a:buChar char="§"/>
            </a:pPr>
            <a:r>
              <a:rPr lang="en-US" sz="1800" dirty="0">
                <a:solidFill>
                  <a:schemeClr val="tx1"/>
                </a:solidFill>
              </a:rPr>
              <a:t>Obtaining Transcripts</a:t>
            </a:r>
          </a:p>
          <a:p>
            <a:pPr>
              <a:lnSpc>
                <a:spcPct val="120000"/>
              </a:lnSpc>
              <a:buFont typeface="Wingdings" panose="05000000000000000000" pitchFamily="2" charset="2"/>
              <a:buChar char="§"/>
            </a:pPr>
            <a:r>
              <a:rPr lang="en-US" sz="1800" dirty="0">
                <a:solidFill>
                  <a:schemeClr val="tx1"/>
                </a:solidFill>
              </a:rPr>
              <a:t>Degree Petitions</a:t>
            </a:r>
          </a:p>
          <a:p>
            <a:pPr marL="0" indent="0">
              <a:lnSpc>
                <a:spcPct val="120000"/>
              </a:lnSpc>
              <a:buNone/>
            </a:pPr>
            <a:r>
              <a:rPr lang="en-US" sz="1800" dirty="0">
                <a:solidFill>
                  <a:schemeClr val="tx1"/>
                </a:solidFill>
              </a:rPr>
              <a:t> </a:t>
            </a:r>
            <a:br>
              <a:rPr lang="en-US" sz="1800" dirty="0">
                <a:solidFill>
                  <a:schemeClr val="tx1"/>
                </a:solidFill>
              </a:rPr>
            </a:br>
            <a:r>
              <a:rPr lang="en-US" sz="1800" dirty="0">
                <a:solidFill>
                  <a:schemeClr val="tx1"/>
                </a:solidFill>
              </a:rPr>
              <a:t>For more information or assistance, please visit </a:t>
            </a:r>
            <a:r>
              <a:rPr lang="en-US" sz="1800" dirty="0">
                <a:solidFill>
                  <a:schemeClr val="tx1"/>
                </a:solidFill>
                <a:hlinkClick r:id="rId2"/>
              </a:rPr>
              <a:t>https://www.solano.edu/admissions/index.php</a:t>
            </a:r>
            <a:r>
              <a:rPr lang="en-US" sz="1800" dirty="0">
                <a:solidFill>
                  <a:schemeClr val="tx1"/>
                </a:solidFill>
              </a:rPr>
              <a:t> </a:t>
            </a:r>
          </a:p>
        </p:txBody>
      </p:sp>
    </p:spTree>
    <p:extLst>
      <p:ext uri="{BB962C8B-B14F-4D97-AF65-F5344CB8AC3E}">
        <p14:creationId xmlns:p14="http://schemas.microsoft.com/office/powerpoint/2010/main" val="4110316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0F869-E58D-5DE1-7ACC-9A06970CC89C}"/>
              </a:ext>
            </a:extLst>
          </p:cNvPr>
          <p:cNvSpPr>
            <a:spLocks noGrp="1"/>
          </p:cNvSpPr>
          <p:nvPr>
            <p:ph type="title"/>
          </p:nvPr>
        </p:nvSpPr>
        <p:spPr>
          <a:xfrm>
            <a:off x="731509" y="277939"/>
            <a:ext cx="8534400" cy="1507067"/>
          </a:xfrm>
        </p:spPr>
        <p:txBody>
          <a:bodyPr/>
          <a:lstStyle/>
          <a:p>
            <a:r>
              <a:rPr lang="en-US" dirty="0"/>
              <a:t>Table of Contents</a:t>
            </a:r>
          </a:p>
        </p:txBody>
      </p:sp>
      <p:sp>
        <p:nvSpPr>
          <p:cNvPr id="3" name="Content Placeholder 2">
            <a:extLst>
              <a:ext uri="{FF2B5EF4-FFF2-40B4-BE49-F238E27FC236}">
                <a16:creationId xmlns:a16="http://schemas.microsoft.com/office/drawing/2014/main" id="{9EB152A5-26B2-1705-3850-49626225AB31}"/>
              </a:ext>
            </a:extLst>
          </p:cNvPr>
          <p:cNvSpPr>
            <a:spLocks noGrp="1"/>
          </p:cNvSpPr>
          <p:nvPr>
            <p:ph idx="1"/>
          </p:nvPr>
        </p:nvSpPr>
        <p:spPr>
          <a:xfrm>
            <a:off x="873399" y="1560786"/>
            <a:ext cx="8534400" cy="4087793"/>
          </a:xfrm>
        </p:spPr>
        <p:txBody>
          <a:bodyPr>
            <a:normAutofit/>
          </a:bodyPr>
          <a:lstStyle/>
          <a:p>
            <a:pPr marL="514350" indent="-514350">
              <a:buFont typeface="+mj-lt"/>
              <a:buAutoNum type="arabicPeriod"/>
            </a:pPr>
            <a:r>
              <a:rPr lang="en-US" sz="1800" dirty="0">
                <a:solidFill>
                  <a:schemeClr val="tx1"/>
                </a:solidFill>
              </a:rPr>
              <a:t>Welcome &amp; General Information </a:t>
            </a:r>
          </a:p>
          <a:p>
            <a:pPr marL="514350" indent="-514350">
              <a:buFont typeface="+mj-lt"/>
              <a:buAutoNum type="arabicPeriod"/>
            </a:pPr>
            <a:r>
              <a:rPr lang="en-US" sz="1800" dirty="0">
                <a:solidFill>
                  <a:schemeClr val="tx1"/>
                </a:solidFill>
              </a:rPr>
              <a:t>Academic Programs</a:t>
            </a:r>
          </a:p>
          <a:p>
            <a:pPr marL="514350" indent="-514350">
              <a:buFont typeface="+mj-lt"/>
              <a:buAutoNum type="arabicPeriod"/>
            </a:pPr>
            <a:r>
              <a:rPr lang="en-US" sz="1800" dirty="0">
                <a:solidFill>
                  <a:schemeClr val="tx1"/>
                </a:solidFill>
              </a:rPr>
              <a:t>Enrollment Services</a:t>
            </a:r>
          </a:p>
          <a:p>
            <a:pPr marL="514350" indent="-514350">
              <a:buFont typeface="+mj-lt"/>
              <a:buAutoNum type="arabicPeriod"/>
            </a:pPr>
            <a:r>
              <a:rPr lang="en-US" sz="1800" dirty="0">
                <a:solidFill>
                  <a:schemeClr val="tx1"/>
                </a:solidFill>
              </a:rPr>
              <a:t>Financial Services</a:t>
            </a:r>
          </a:p>
          <a:p>
            <a:pPr marL="514350" indent="-514350">
              <a:buFont typeface="+mj-lt"/>
              <a:buAutoNum type="arabicPeriod"/>
            </a:pPr>
            <a:r>
              <a:rPr lang="en-US" sz="1800" dirty="0">
                <a:solidFill>
                  <a:schemeClr val="tx1"/>
                </a:solidFill>
              </a:rPr>
              <a:t>Support Services</a:t>
            </a:r>
          </a:p>
          <a:p>
            <a:pPr marL="514350" indent="-514350">
              <a:buFont typeface="+mj-lt"/>
              <a:buAutoNum type="arabicPeriod"/>
            </a:pPr>
            <a:r>
              <a:rPr lang="en-US" sz="1800" dirty="0">
                <a:solidFill>
                  <a:schemeClr val="tx1"/>
                </a:solidFill>
              </a:rPr>
              <a:t>Campus Services</a:t>
            </a:r>
          </a:p>
          <a:p>
            <a:pPr marL="514350" indent="-514350">
              <a:buFont typeface="+mj-lt"/>
              <a:buAutoNum type="arabicPeriod"/>
            </a:pPr>
            <a:r>
              <a:rPr lang="en-US" sz="1800" dirty="0">
                <a:solidFill>
                  <a:schemeClr val="tx1"/>
                </a:solidFill>
              </a:rPr>
              <a:t>Educational Planning</a:t>
            </a:r>
          </a:p>
          <a:p>
            <a:pPr marL="514350" indent="-514350">
              <a:buFont typeface="+mj-lt"/>
              <a:buAutoNum type="arabicPeriod"/>
            </a:pPr>
            <a:r>
              <a:rPr lang="en-US" sz="1800" dirty="0">
                <a:solidFill>
                  <a:schemeClr val="tx1"/>
                </a:solidFill>
              </a:rPr>
              <a:t>Completion Confirmation</a:t>
            </a:r>
          </a:p>
        </p:txBody>
      </p:sp>
    </p:spTree>
    <p:extLst>
      <p:ext uri="{BB962C8B-B14F-4D97-AF65-F5344CB8AC3E}">
        <p14:creationId xmlns:p14="http://schemas.microsoft.com/office/powerpoint/2010/main" val="344937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9A7F9-CDF8-0D35-6DA4-4D209CD6F3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2D405-0867-5F54-A1A8-1194E19DEDED}"/>
              </a:ext>
            </a:extLst>
          </p:cNvPr>
          <p:cNvSpPr>
            <a:spLocks noGrp="1"/>
          </p:cNvSpPr>
          <p:nvPr>
            <p:ph type="title"/>
          </p:nvPr>
        </p:nvSpPr>
        <p:spPr>
          <a:xfrm>
            <a:off x="552328" y="685801"/>
            <a:ext cx="8534400" cy="1507067"/>
          </a:xfrm>
        </p:spPr>
        <p:txBody>
          <a:bodyPr/>
          <a:lstStyle/>
          <a:p>
            <a:r>
              <a:rPr lang="en-US" dirty="0"/>
              <a:t>Matriculation - Follow Up</a:t>
            </a:r>
          </a:p>
        </p:txBody>
      </p:sp>
      <p:sp>
        <p:nvSpPr>
          <p:cNvPr id="4" name="Content Placeholder 3">
            <a:extLst>
              <a:ext uri="{FF2B5EF4-FFF2-40B4-BE49-F238E27FC236}">
                <a16:creationId xmlns:a16="http://schemas.microsoft.com/office/drawing/2014/main" id="{05309A76-0CEE-D93E-036A-3F6EA9C21D84}"/>
              </a:ext>
            </a:extLst>
          </p:cNvPr>
          <p:cNvSpPr>
            <a:spLocks noGrp="1"/>
          </p:cNvSpPr>
          <p:nvPr>
            <p:ph sz="half" idx="2"/>
          </p:nvPr>
        </p:nvSpPr>
        <p:spPr>
          <a:xfrm>
            <a:off x="647048" y="2039816"/>
            <a:ext cx="9455314" cy="3615266"/>
          </a:xfrm>
        </p:spPr>
        <p:txBody>
          <a:bodyPr vert="horz" lIns="91440" tIns="45720" rIns="91440" bIns="45720" rtlCol="0" anchor="t">
            <a:normAutofit/>
          </a:bodyPr>
          <a:lstStyle/>
          <a:p>
            <a:pPr marL="0" indent="0">
              <a:lnSpc>
                <a:spcPct val="100000"/>
              </a:lnSpc>
              <a:spcBef>
                <a:spcPts val="0"/>
              </a:spcBef>
              <a:buNone/>
            </a:pPr>
            <a:r>
              <a:rPr lang="en-US" sz="1800" b="1" dirty="0">
                <a:solidFill>
                  <a:schemeClr val="tx1"/>
                </a:solidFill>
                <a:ea typeface="Verdana"/>
              </a:rPr>
              <a:t>Follow Up</a:t>
            </a:r>
            <a:endParaRPr lang="en-US" sz="1800" dirty="0">
              <a:solidFill>
                <a:schemeClr val="tx1"/>
              </a:solidFill>
            </a:endParaRPr>
          </a:p>
          <a:p>
            <a:pPr marL="0" indent="0">
              <a:lnSpc>
                <a:spcPct val="100000"/>
              </a:lnSpc>
              <a:spcBef>
                <a:spcPts val="0"/>
              </a:spcBef>
              <a:buNone/>
            </a:pPr>
            <a:r>
              <a:rPr lang="en-US" sz="1800" b="1" dirty="0">
                <a:solidFill>
                  <a:schemeClr val="tx1"/>
                </a:solidFill>
                <a:ea typeface="Verdana"/>
              </a:rPr>
              <a:t/>
            </a:r>
            <a:br>
              <a:rPr lang="en-US" sz="1800" b="1" dirty="0">
                <a:solidFill>
                  <a:schemeClr val="tx1"/>
                </a:solidFill>
                <a:ea typeface="Verdana"/>
              </a:rPr>
            </a:br>
            <a:r>
              <a:rPr lang="en-US" sz="1800" dirty="0">
                <a:solidFill>
                  <a:schemeClr val="tx1"/>
                </a:solidFill>
                <a:ea typeface="Verdana"/>
              </a:rPr>
              <a:t>After you have completed your first semester at SCC, it's recommended that you have a follow up meeting with a counselor to review your completed classes and update your education plan.</a:t>
            </a:r>
          </a:p>
          <a:p>
            <a:pPr marL="0" indent="0">
              <a:lnSpc>
                <a:spcPct val="100000"/>
              </a:lnSpc>
              <a:spcBef>
                <a:spcPts val="0"/>
              </a:spcBef>
              <a:buNone/>
            </a:pPr>
            <a:endParaRPr lang="en-US" sz="1800" dirty="0">
              <a:solidFill>
                <a:schemeClr val="tx1"/>
              </a:solidFill>
              <a:ea typeface="Verdana"/>
            </a:endParaRPr>
          </a:p>
          <a:p>
            <a:pPr marL="0" indent="0">
              <a:lnSpc>
                <a:spcPct val="100000"/>
              </a:lnSpc>
              <a:spcBef>
                <a:spcPts val="0"/>
              </a:spcBef>
              <a:buNone/>
            </a:pPr>
            <a:endParaRPr lang="en-US" sz="1800" dirty="0">
              <a:solidFill>
                <a:schemeClr val="tx1"/>
              </a:solidFill>
              <a:ea typeface="Verdana"/>
            </a:endParaRPr>
          </a:p>
        </p:txBody>
      </p:sp>
    </p:spTree>
    <p:extLst>
      <p:ext uri="{BB962C8B-B14F-4D97-AF65-F5344CB8AC3E}">
        <p14:creationId xmlns:p14="http://schemas.microsoft.com/office/powerpoint/2010/main" val="3233485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FDB57-CA7D-1CAB-1CBF-94991014D2E4}"/>
              </a:ext>
            </a:extLst>
          </p:cNvPr>
          <p:cNvSpPr>
            <a:spLocks noGrp="1"/>
          </p:cNvSpPr>
          <p:nvPr>
            <p:ph type="title"/>
          </p:nvPr>
        </p:nvSpPr>
        <p:spPr/>
        <p:txBody>
          <a:bodyPr/>
          <a:lstStyle/>
          <a:p>
            <a:r>
              <a:rPr lang="en-US" dirty="0"/>
              <a:t>4.    Financial Services</a:t>
            </a:r>
          </a:p>
        </p:txBody>
      </p:sp>
    </p:spTree>
    <p:extLst>
      <p:ext uri="{BB962C8B-B14F-4D97-AF65-F5344CB8AC3E}">
        <p14:creationId xmlns:p14="http://schemas.microsoft.com/office/powerpoint/2010/main" val="414700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C8440-8F01-C6AA-4B15-B38046E688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FB32CA-4D98-13AE-7489-CCDED0FC6643}"/>
              </a:ext>
            </a:extLst>
          </p:cNvPr>
          <p:cNvSpPr>
            <a:spLocks noGrp="1"/>
          </p:cNvSpPr>
          <p:nvPr>
            <p:ph type="title"/>
          </p:nvPr>
        </p:nvSpPr>
        <p:spPr>
          <a:xfrm>
            <a:off x="838200" y="365125"/>
            <a:ext cx="10515600" cy="984669"/>
          </a:xfrm>
        </p:spPr>
        <p:txBody>
          <a:bodyPr/>
          <a:lstStyle/>
          <a:p>
            <a:r>
              <a:rPr lang="en-US" dirty="0"/>
              <a:t>Financial Aid Overview</a:t>
            </a:r>
          </a:p>
        </p:txBody>
      </p:sp>
      <p:sp>
        <p:nvSpPr>
          <p:cNvPr id="3" name="Content Placeholder 2">
            <a:extLst>
              <a:ext uri="{FF2B5EF4-FFF2-40B4-BE49-F238E27FC236}">
                <a16:creationId xmlns:a16="http://schemas.microsoft.com/office/drawing/2014/main" id="{DAA7D5A8-8486-F6E4-B1DB-104D5BF8B2A2}"/>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spcBef>
                <a:spcPts val="0"/>
              </a:spcBef>
              <a:buNone/>
            </a:pPr>
            <a:r>
              <a:rPr lang="en-US" sz="1400" dirty="0">
                <a:solidFill>
                  <a:schemeClr val="tx1"/>
                </a:solidFill>
              </a:rPr>
              <a:t>Seeking financial assistance for college can be an intimidating task. The Financial Aid Office can help not only with tuition, but also textbook and living expenses. We are located on the second floor of Building 400. </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b="1" dirty="0">
                <a:solidFill>
                  <a:schemeClr val="tx1"/>
                </a:solidFill>
              </a:rPr>
              <a:t>Almost everyone—regardless of their family’s income—is eligible for financial aid!</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dirty="0">
                <a:solidFill>
                  <a:schemeClr val="tx1"/>
                </a:solidFill>
              </a:rPr>
              <a:t>No matter your situation, it is worthwhile to fill out a financial aid application EVERY school year. We will automatically check your eligibility for multiple programs, but we can’t do that if you don’t apply!</a:t>
            </a:r>
          </a:p>
          <a:p>
            <a:pPr marL="0" indent="0">
              <a:lnSpc>
                <a:spcPct val="100000"/>
              </a:lnSpc>
              <a:spcBef>
                <a:spcPts val="0"/>
              </a:spcBef>
              <a:buNone/>
            </a:pPr>
            <a:r>
              <a:rPr lang="en-US" sz="1400" dirty="0">
                <a:solidFill>
                  <a:schemeClr val="tx1"/>
                </a:solidFill>
              </a:rPr>
              <a:t/>
            </a:r>
            <a:br>
              <a:rPr lang="en-US" sz="1400" dirty="0">
                <a:solidFill>
                  <a:schemeClr val="tx1"/>
                </a:solidFill>
              </a:rPr>
            </a:br>
            <a:r>
              <a:rPr lang="en-US" sz="1400" dirty="0">
                <a:solidFill>
                  <a:schemeClr val="tx1"/>
                </a:solidFill>
              </a:rPr>
              <a:t>US citizen or eligible non-citizens, please visit </a:t>
            </a:r>
          </a:p>
          <a:p>
            <a:pPr>
              <a:spcBef>
                <a:spcPts val="0"/>
              </a:spcBef>
            </a:pPr>
            <a:r>
              <a:rPr lang="en-US" sz="1400" dirty="0">
                <a:hlinkClick r:id="rId2"/>
              </a:rPr>
              <a:t>https://studentaid.gov/h/apply-for-aid/fafsa</a:t>
            </a:r>
            <a:r>
              <a:rPr lang="en-US" sz="1400" dirty="0"/>
              <a:t> </a:t>
            </a:r>
            <a:r>
              <a:rPr lang="en-US" sz="1400" dirty="0">
                <a:solidFill>
                  <a:schemeClr val="tx1"/>
                </a:solidFill>
              </a:rPr>
              <a:t>to file the Free Application for Federal Student Aid(FAFSA). </a:t>
            </a:r>
          </a:p>
          <a:p>
            <a:pPr marL="0" indent="0">
              <a:lnSpc>
                <a:spcPct val="100000"/>
              </a:lnSpc>
              <a:spcBef>
                <a:spcPts val="0"/>
              </a:spcBef>
              <a:buNone/>
            </a:pPr>
            <a:endParaRPr lang="en-US" sz="1400" dirty="0">
              <a:solidFill>
                <a:schemeClr val="tx1"/>
              </a:solidFill>
            </a:endParaRPr>
          </a:p>
          <a:p>
            <a:pPr marL="0" indent="0">
              <a:spcBef>
                <a:spcPts val="0"/>
              </a:spcBef>
              <a:buNone/>
            </a:pPr>
            <a:r>
              <a:rPr lang="en-US" sz="1400" dirty="0">
                <a:solidFill>
                  <a:schemeClr val="tx1"/>
                </a:solidFill>
              </a:rPr>
              <a:t>Undocumented students, please visit </a:t>
            </a:r>
            <a:r>
              <a:rPr lang="en-US" sz="1400" dirty="0">
                <a:hlinkClick r:id="rId3"/>
              </a:rPr>
              <a:t>https://dream.csac.ca.gov/landing</a:t>
            </a:r>
            <a:r>
              <a:rPr lang="en-US" sz="1400" dirty="0"/>
              <a:t> to </a:t>
            </a:r>
            <a:r>
              <a:rPr lang="en-US" sz="1400" dirty="0">
                <a:solidFill>
                  <a:schemeClr val="tx1"/>
                </a:solidFill>
              </a:rPr>
              <a:t>file the California Dream Act Application (CADAA).</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b="1" i="1" dirty="0">
                <a:solidFill>
                  <a:schemeClr val="tx1"/>
                </a:solidFill>
              </a:rPr>
              <a:t>After you file a FAFSA or CADAA, check the financial aid dashboard in </a:t>
            </a:r>
            <a:r>
              <a:rPr lang="en-US" sz="1400" b="1" i="1" dirty="0" err="1">
                <a:solidFill>
                  <a:schemeClr val="tx1"/>
                </a:solidFill>
              </a:rPr>
              <a:t>FalconNest</a:t>
            </a:r>
            <a:r>
              <a:rPr lang="en-US" sz="1400" b="1" i="1" dirty="0">
                <a:solidFill>
                  <a:schemeClr val="tx1"/>
                </a:solidFill>
              </a:rPr>
              <a:t> regularly to see if the financial aid office is requesting additional documentation.</a:t>
            </a:r>
            <a:r>
              <a:rPr lang="en-US" sz="1400" dirty="0">
                <a:solidFill>
                  <a:schemeClr val="tx1"/>
                </a:solidFill>
              </a:rPr>
              <a:t/>
            </a:r>
            <a:br>
              <a:rPr lang="en-US" sz="1400" dirty="0">
                <a:solidFill>
                  <a:schemeClr val="tx1"/>
                </a:solidFill>
              </a:rPr>
            </a:br>
            <a:r>
              <a:rPr lang="en-US" sz="1400" dirty="0">
                <a:solidFill>
                  <a:schemeClr val="tx1"/>
                </a:solidFill>
              </a:rPr>
              <a:t/>
            </a:r>
            <a:br>
              <a:rPr lang="en-US" sz="1400" dirty="0">
                <a:solidFill>
                  <a:schemeClr val="tx1"/>
                </a:solidFill>
              </a:rPr>
            </a:br>
            <a:endParaRPr lang="en-US" sz="1400" dirty="0">
              <a:solidFill>
                <a:schemeClr val="tx1"/>
              </a:solidFill>
            </a:endParaRPr>
          </a:p>
        </p:txBody>
      </p:sp>
    </p:spTree>
    <p:extLst>
      <p:ext uri="{BB962C8B-B14F-4D97-AF65-F5344CB8AC3E}">
        <p14:creationId xmlns:p14="http://schemas.microsoft.com/office/powerpoint/2010/main" val="180513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D1474-2E41-F988-C085-5949964AF3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29B185-48E9-181E-574E-AF437409D999}"/>
              </a:ext>
            </a:extLst>
          </p:cNvPr>
          <p:cNvSpPr>
            <a:spLocks noGrp="1"/>
          </p:cNvSpPr>
          <p:nvPr>
            <p:ph type="title"/>
          </p:nvPr>
        </p:nvSpPr>
        <p:spPr>
          <a:xfrm>
            <a:off x="838200" y="365125"/>
            <a:ext cx="10515600" cy="984669"/>
          </a:xfrm>
        </p:spPr>
        <p:txBody>
          <a:bodyPr/>
          <a:lstStyle/>
          <a:p>
            <a:r>
              <a:rPr lang="en-US" dirty="0"/>
              <a:t>Financial Aid Programs</a:t>
            </a:r>
          </a:p>
        </p:txBody>
      </p:sp>
      <p:sp>
        <p:nvSpPr>
          <p:cNvPr id="3" name="Content Placeholder 2">
            <a:extLst>
              <a:ext uri="{FF2B5EF4-FFF2-40B4-BE49-F238E27FC236}">
                <a16:creationId xmlns:a16="http://schemas.microsoft.com/office/drawing/2014/main" id="{2BFFBA09-EB98-EB8F-4920-840142E2BD95}"/>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spcBef>
                <a:spcPts val="0"/>
              </a:spcBef>
              <a:buNone/>
            </a:pPr>
            <a:r>
              <a:rPr lang="en-US" sz="1400" dirty="0">
                <a:solidFill>
                  <a:schemeClr val="tx1"/>
                </a:solidFill>
              </a:rPr>
              <a:t>The Financial Aid Office offers </a:t>
            </a:r>
            <a:r>
              <a:rPr lang="en-US" sz="1400" dirty="0" smtClean="0">
                <a:solidFill>
                  <a:schemeClr val="tx1"/>
                </a:solidFill>
              </a:rPr>
              <a:t>students access </a:t>
            </a:r>
            <a:r>
              <a:rPr lang="en-US" sz="1400" dirty="0">
                <a:solidFill>
                  <a:schemeClr val="tx1"/>
                </a:solidFill>
              </a:rPr>
              <a:t>to </a:t>
            </a:r>
            <a:r>
              <a:rPr lang="en-US" sz="1400" dirty="0" smtClean="0">
                <a:solidFill>
                  <a:schemeClr val="tx1"/>
                </a:solidFill>
              </a:rPr>
              <a:t>several </a:t>
            </a:r>
            <a:r>
              <a:rPr lang="en-US" sz="1400" dirty="0">
                <a:solidFill>
                  <a:schemeClr val="tx1"/>
                </a:solidFill>
              </a:rPr>
              <a:t>aid programs. Each program has its own eligibility requirements, annual award amounts, and lifetime limits. </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dirty="0">
                <a:solidFill>
                  <a:schemeClr val="tx1"/>
                </a:solidFill>
              </a:rPr>
              <a:t>Grants and scholarships (do not need to be paid back unless you drop out of all your classes)</a:t>
            </a:r>
          </a:p>
          <a:p>
            <a:pPr>
              <a:lnSpc>
                <a:spcPct val="100000"/>
              </a:lnSpc>
              <a:spcBef>
                <a:spcPts val="0"/>
              </a:spcBef>
              <a:buFont typeface="Wingdings" panose="05000000000000000000" pitchFamily="2" charset="2"/>
              <a:buChar char="§"/>
            </a:pPr>
            <a:r>
              <a:rPr lang="en-US" sz="1400" dirty="0">
                <a:solidFill>
                  <a:schemeClr val="tx1"/>
                </a:solidFill>
              </a:rPr>
              <a:t>Federal Pell Grant</a:t>
            </a:r>
          </a:p>
          <a:p>
            <a:pPr>
              <a:lnSpc>
                <a:spcPct val="100000"/>
              </a:lnSpc>
              <a:spcBef>
                <a:spcPts val="0"/>
              </a:spcBef>
              <a:buFont typeface="Wingdings" panose="05000000000000000000" pitchFamily="2" charset="2"/>
              <a:buChar char="§"/>
            </a:pPr>
            <a:r>
              <a:rPr lang="en-US" sz="1400" dirty="0">
                <a:solidFill>
                  <a:schemeClr val="tx1"/>
                </a:solidFill>
              </a:rPr>
              <a:t>Federal Supplemental Educational Opportunity Grants</a:t>
            </a:r>
          </a:p>
          <a:p>
            <a:pPr>
              <a:lnSpc>
                <a:spcPct val="100000"/>
              </a:lnSpc>
              <a:spcBef>
                <a:spcPts val="0"/>
              </a:spcBef>
              <a:buFont typeface="Wingdings" panose="05000000000000000000" pitchFamily="2" charset="2"/>
              <a:buChar char="§"/>
            </a:pPr>
            <a:r>
              <a:rPr lang="en-US" sz="1400" dirty="0">
                <a:solidFill>
                  <a:schemeClr val="tx1"/>
                </a:solidFill>
              </a:rPr>
              <a:t>Cal Grants</a:t>
            </a:r>
          </a:p>
          <a:p>
            <a:pPr>
              <a:lnSpc>
                <a:spcPct val="100000"/>
              </a:lnSpc>
              <a:spcBef>
                <a:spcPts val="0"/>
              </a:spcBef>
              <a:buFont typeface="Wingdings" panose="05000000000000000000" pitchFamily="2" charset="2"/>
              <a:buChar char="§"/>
            </a:pPr>
            <a:r>
              <a:rPr lang="en-US" sz="1400" dirty="0">
                <a:solidFill>
                  <a:schemeClr val="tx1"/>
                </a:solidFill>
              </a:rPr>
              <a:t>Student Success Completion Grants</a:t>
            </a:r>
          </a:p>
          <a:p>
            <a:pPr>
              <a:lnSpc>
                <a:spcPct val="100000"/>
              </a:lnSpc>
              <a:spcBef>
                <a:spcPts val="0"/>
              </a:spcBef>
              <a:buFont typeface="Wingdings" panose="05000000000000000000" pitchFamily="2" charset="2"/>
              <a:buChar char="§"/>
            </a:pPr>
            <a:r>
              <a:rPr lang="en-US" sz="1400" dirty="0">
                <a:solidFill>
                  <a:schemeClr val="tx1"/>
                </a:solidFill>
              </a:rPr>
              <a:t>Chafee Grants</a:t>
            </a:r>
          </a:p>
          <a:p>
            <a:pPr>
              <a:lnSpc>
                <a:spcPct val="100000"/>
              </a:lnSpc>
              <a:spcBef>
                <a:spcPts val="0"/>
              </a:spcBef>
              <a:buFont typeface="Wingdings" panose="05000000000000000000" pitchFamily="2" charset="2"/>
              <a:buChar char="§"/>
            </a:pPr>
            <a:r>
              <a:rPr lang="en-US" sz="1400" dirty="0">
                <a:solidFill>
                  <a:schemeClr val="tx1"/>
                </a:solidFill>
              </a:rPr>
              <a:t>California College Promise Grant (CCPG)</a:t>
            </a:r>
          </a:p>
          <a:p>
            <a:pPr>
              <a:lnSpc>
                <a:spcPct val="100000"/>
              </a:lnSpc>
              <a:spcBef>
                <a:spcPts val="0"/>
              </a:spcBef>
              <a:buFont typeface="Wingdings" panose="05000000000000000000" pitchFamily="2" charset="2"/>
              <a:buChar char="§"/>
            </a:pPr>
            <a:r>
              <a:rPr lang="en-US" sz="1400" dirty="0">
                <a:solidFill>
                  <a:schemeClr val="tx1"/>
                </a:solidFill>
              </a:rPr>
              <a:t>Solano Promise Grants</a:t>
            </a:r>
          </a:p>
          <a:p>
            <a:pPr>
              <a:lnSpc>
                <a:spcPct val="100000"/>
              </a:lnSpc>
              <a:spcBef>
                <a:spcPts val="0"/>
              </a:spcBef>
              <a:buFont typeface="Wingdings" panose="05000000000000000000" pitchFamily="2" charset="2"/>
              <a:buChar char="§"/>
            </a:pPr>
            <a:r>
              <a:rPr lang="en-US" sz="1400" dirty="0">
                <a:solidFill>
                  <a:schemeClr val="tx1"/>
                </a:solidFill>
              </a:rPr>
              <a:t>Emergency grants</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dirty="0">
                <a:solidFill>
                  <a:schemeClr val="tx1"/>
                </a:solidFill>
              </a:rPr>
              <a:t>Other programs </a:t>
            </a:r>
          </a:p>
          <a:p>
            <a:pPr>
              <a:spcBef>
                <a:spcPts val="0"/>
              </a:spcBef>
              <a:buFont typeface="Wingdings" panose="05000000000000000000" pitchFamily="2" charset="2"/>
              <a:buChar char="§"/>
            </a:pPr>
            <a:r>
              <a:rPr lang="en-US" sz="1400" dirty="0">
                <a:solidFill>
                  <a:schemeClr val="tx1"/>
                </a:solidFill>
              </a:rPr>
              <a:t>Federal Work-Study  (job on campus paid for by financial aid program)</a:t>
            </a:r>
          </a:p>
          <a:p>
            <a:pPr>
              <a:spcBef>
                <a:spcPts val="0"/>
              </a:spcBef>
              <a:buFont typeface="Wingdings" panose="05000000000000000000" pitchFamily="2" charset="2"/>
              <a:buChar char="§"/>
            </a:pPr>
            <a:r>
              <a:rPr lang="en-US" sz="1400" dirty="0">
                <a:solidFill>
                  <a:schemeClr val="tx1"/>
                </a:solidFill>
              </a:rPr>
              <a:t>Federal Direct Loans (money that must be paid back with interest over time)</a:t>
            </a:r>
          </a:p>
          <a:p>
            <a:pPr marL="0" indent="0">
              <a:lnSpc>
                <a:spcPct val="100000"/>
              </a:lnSpc>
              <a:spcBef>
                <a:spcPts val="0"/>
              </a:spcBef>
              <a:buNone/>
            </a:pPr>
            <a:endParaRPr lang="en-US" sz="1400" dirty="0">
              <a:solidFill>
                <a:schemeClr val="tx1"/>
              </a:solidFill>
            </a:endParaRPr>
          </a:p>
        </p:txBody>
      </p:sp>
    </p:spTree>
    <p:extLst>
      <p:ext uri="{BB962C8B-B14F-4D97-AF65-F5344CB8AC3E}">
        <p14:creationId xmlns:p14="http://schemas.microsoft.com/office/powerpoint/2010/main" val="2071251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C68BC-9866-F72A-B5E8-F2B92183F2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F1A86-5083-9058-F43E-644C10CA7D9B}"/>
              </a:ext>
            </a:extLst>
          </p:cNvPr>
          <p:cNvSpPr>
            <a:spLocks noGrp="1"/>
          </p:cNvSpPr>
          <p:nvPr>
            <p:ph type="title"/>
          </p:nvPr>
        </p:nvSpPr>
        <p:spPr>
          <a:xfrm>
            <a:off x="838200" y="365125"/>
            <a:ext cx="10515600" cy="984669"/>
          </a:xfrm>
        </p:spPr>
        <p:txBody>
          <a:bodyPr/>
          <a:lstStyle/>
          <a:p>
            <a:r>
              <a:rPr lang="en-US" dirty="0"/>
              <a:t>Financial Aid Eligibility</a:t>
            </a:r>
          </a:p>
        </p:txBody>
      </p:sp>
      <p:sp>
        <p:nvSpPr>
          <p:cNvPr id="3" name="Content Placeholder 2">
            <a:extLst>
              <a:ext uri="{FF2B5EF4-FFF2-40B4-BE49-F238E27FC236}">
                <a16:creationId xmlns:a16="http://schemas.microsoft.com/office/drawing/2014/main" id="{91F1360B-73E5-52E8-9228-13FC4510E19D}"/>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spcBef>
                <a:spcPts val="0"/>
              </a:spcBef>
              <a:buNone/>
            </a:pPr>
            <a:r>
              <a:rPr lang="en-US" sz="1400" dirty="0">
                <a:solidFill>
                  <a:schemeClr val="tx1"/>
                </a:solidFill>
              </a:rPr>
              <a:t>Eligibility varies by program, but students who hope to receive federal aid (e.g. Pell Grants or Direct Loans) should be:</a:t>
            </a:r>
          </a:p>
          <a:p>
            <a:pPr>
              <a:lnSpc>
                <a:spcPct val="100000"/>
              </a:lnSpc>
              <a:spcBef>
                <a:spcPts val="0"/>
              </a:spcBef>
              <a:buFont typeface="Wingdings" panose="05000000000000000000" pitchFamily="2" charset="2"/>
              <a:buChar char="§"/>
            </a:pPr>
            <a:r>
              <a:rPr lang="en-US" sz="1400" dirty="0">
                <a:solidFill>
                  <a:schemeClr val="tx1"/>
                </a:solidFill>
              </a:rPr>
              <a:t>Enrolled in an eligible Title IV program. All associate and bachelor degrees at Solano are eligible, as are most certificates longer than six months</a:t>
            </a:r>
          </a:p>
          <a:p>
            <a:pPr>
              <a:lnSpc>
                <a:spcPct val="100000"/>
              </a:lnSpc>
              <a:spcBef>
                <a:spcPts val="0"/>
              </a:spcBef>
              <a:buFont typeface="Wingdings" panose="05000000000000000000" pitchFamily="2" charset="2"/>
              <a:buChar char="§"/>
            </a:pPr>
            <a:r>
              <a:rPr lang="en-US" sz="1400" dirty="0">
                <a:solidFill>
                  <a:schemeClr val="tx1"/>
                </a:solidFill>
              </a:rPr>
              <a:t>U.S. citizens or eligible non-citizens. Undocumented students can still be eligible for state and local assistance)</a:t>
            </a:r>
          </a:p>
          <a:p>
            <a:pPr>
              <a:lnSpc>
                <a:spcPct val="100000"/>
              </a:lnSpc>
              <a:spcBef>
                <a:spcPts val="0"/>
              </a:spcBef>
              <a:buFont typeface="Wingdings" panose="05000000000000000000" pitchFamily="2" charset="2"/>
              <a:buChar char="§"/>
            </a:pPr>
            <a:r>
              <a:rPr lang="en-US" sz="1400" dirty="0">
                <a:solidFill>
                  <a:schemeClr val="tx1"/>
                </a:solidFill>
              </a:rPr>
              <a:t>High school graduates with a diploma, GED, or other equivalent. Note that students attending both high school and Solano Community College are ineligible for financial aid.</a:t>
            </a:r>
          </a:p>
          <a:p>
            <a:pPr>
              <a:lnSpc>
                <a:spcPct val="100000"/>
              </a:lnSpc>
              <a:spcBef>
                <a:spcPts val="0"/>
              </a:spcBef>
              <a:buFont typeface="Wingdings" panose="05000000000000000000" pitchFamily="2" charset="2"/>
              <a:buChar char="§"/>
            </a:pPr>
            <a:r>
              <a:rPr lang="en-US" sz="1400" dirty="0">
                <a:solidFill>
                  <a:schemeClr val="tx1"/>
                </a:solidFill>
              </a:rPr>
              <a:t>Meeting satisfactory academic progress (SAP) standards</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dirty="0">
                <a:solidFill>
                  <a:schemeClr val="tx1"/>
                </a:solidFill>
              </a:rPr>
              <a:t>Some types of students are NOT eligible for federal student aid:</a:t>
            </a:r>
          </a:p>
          <a:p>
            <a:pPr>
              <a:lnSpc>
                <a:spcPct val="100000"/>
              </a:lnSpc>
              <a:spcBef>
                <a:spcPts val="0"/>
              </a:spcBef>
              <a:buFont typeface="Wingdings" panose="05000000000000000000" pitchFamily="2" charset="2"/>
              <a:buChar char="§"/>
            </a:pPr>
            <a:r>
              <a:rPr lang="en-US" sz="1400" dirty="0">
                <a:solidFill>
                  <a:schemeClr val="tx1"/>
                </a:solidFill>
              </a:rPr>
              <a:t>Students who are concurrently enrolled in high school (e.g. Early College High School)</a:t>
            </a:r>
          </a:p>
          <a:p>
            <a:pPr>
              <a:lnSpc>
                <a:spcPct val="100000"/>
              </a:lnSpc>
              <a:spcBef>
                <a:spcPts val="0"/>
              </a:spcBef>
              <a:buFont typeface="Wingdings" panose="05000000000000000000" pitchFamily="2" charset="2"/>
              <a:buChar char="§"/>
            </a:pPr>
            <a:r>
              <a:rPr lang="en-US" sz="1400" dirty="0">
                <a:solidFill>
                  <a:schemeClr val="tx1"/>
                </a:solidFill>
              </a:rPr>
              <a:t>Incarcerated students (Solano does not have a federally approved prison education program)</a:t>
            </a:r>
          </a:p>
          <a:p>
            <a:pPr marL="0" indent="0">
              <a:lnSpc>
                <a:spcPct val="100000"/>
              </a:lnSpc>
              <a:spcBef>
                <a:spcPts val="0"/>
              </a:spcBef>
              <a:buNone/>
            </a:pPr>
            <a:r>
              <a:rPr lang="en-US" sz="1400" dirty="0">
                <a:solidFill>
                  <a:schemeClr val="tx1"/>
                </a:solidFill>
              </a:rPr>
              <a:t/>
            </a:r>
            <a:br>
              <a:rPr lang="en-US" sz="1400" dirty="0">
                <a:solidFill>
                  <a:schemeClr val="tx1"/>
                </a:solidFill>
              </a:rPr>
            </a:br>
            <a:r>
              <a:rPr lang="en-US" sz="1400" dirty="0">
                <a:solidFill>
                  <a:schemeClr val="tx1"/>
                </a:solidFill>
              </a:rPr>
              <a:t/>
            </a:r>
            <a:br>
              <a:rPr lang="en-US" sz="1400" dirty="0">
                <a:solidFill>
                  <a:schemeClr val="tx1"/>
                </a:solidFill>
              </a:rPr>
            </a:br>
            <a:r>
              <a:rPr lang="en-US" sz="1400" dirty="0">
                <a:solidFill>
                  <a:schemeClr val="tx1"/>
                </a:solidFill>
              </a:rPr>
              <a:t/>
            </a:r>
            <a:br>
              <a:rPr lang="en-US" sz="1400" dirty="0">
                <a:solidFill>
                  <a:schemeClr val="tx1"/>
                </a:solidFill>
              </a:rPr>
            </a:br>
            <a:r>
              <a:rPr lang="en-US" sz="1400" dirty="0">
                <a:solidFill>
                  <a:schemeClr val="tx1"/>
                </a:solidFill>
              </a:rPr>
              <a:t/>
            </a:r>
            <a:br>
              <a:rPr lang="en-US" sz="1400" dirty="0">
                <a:solidFill>
                  <a:schemeClr val="tx1"/>
                </a:solidFill>
              </a:rPr>
            </a:br>
            <a:endParaRPr lang="en-US" sz="1400" dirty="0">
              <a:solidFill>
                <a:schemeClr val="tx1"/>
              </a:solidFill>
            </a:endParaRPr>
          </a:p>
          <a:p>
            <a:pPr marL="342900" indent="0">
              <a:lnSpc>
                <a:spcPct val="100000"/>
              </a:lnSpc>
              <a:spcBef>
                <a:spcPts val="0"/>
              </a:spcBef>
            </a:pPr>
            <a:endParaRPr lang="en-US" sz="1400" dirty="0">
              <a:solidFill>
                <a:schemeClr val="tx1"/>
              </a:solidFill>
            </a:endParaRPr>
          </a:p>
        </p:txBody>
      </p:sp>
    </p:spTree>
    <p:extLst>
      <p:ext uri="{BB962C8B-B14F-4D97-AF65-F5344CB8AC3E}">
        <p14:creationId xmlns:p14="http://schemas.microsoft.com/office/powerpoint/2010/main" val="5557851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A3DC5-CC6D-C098-EF18-44229DCC9C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9CF0C9-9F23-7ED9-0C5E-815AA30E873F}"/>
              </a:ext>
            </a:extLst>
          </p:cNvPr>
          <p:cNvSpPr>
            <a:spLocks noGrp="1"/>
          </p:cNvSpPr>
          <p:nvPr>
            <p:ph type="title"/>
          </p:nvPr>
        </p:nvSpPr>
        <p:spPr>
          <a:xfrm>
            <a:off x="838200" y="365125"/>
            <a:ext cx="10515600" cy="984669"/>
          </a:xfrm>
        </p:spPr>
        <p:txBody>
          <a:bodyPr>
            <a:normAutofit/>
          </a:bodyPr>
          <a:lstStyle/>
          <a:p>
            <a:r>
              <a:rPr lang="en-US" dirty="0"/>
              <a:t>Satisfactory Academic Progress </a:t>
            </a:r>
          </a:p>
        </p:txBody>
      </p:sp>
      <p:sp>
        <p:nvSpPr>
          <p:cNvPr id="3" name="Content Placeholder 2">
            <a:extLst>
              <a:ext uri="{FF2B5EF4-FFF2-40B4-BE49-F238E27FC236}">
                <a16:creationId xmlns:a16="http://schemas.microsoft.com/office/drawing/2014/main" id="{C584C9E1-63D6-E6A6-D2C1-2D93249AF830}"/>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spcBef>
                <a:spcPts val="0"/>
              </a:spcBef>
              <a:buNone/>
            </a:pPr>
            <a:r>
              <a:rPr lang="en-US" sz="1600" dirty="0">
                <a:solidFill>
                  <a:schemeClr val="tx1"/>
                </a:solidFill>
              </a:rPr>
              <a:t>To remain eligible for financial aid, students must complete the classes they attempt and get good grades. This is called “satisfactory academic progress” or SAP. </a:t>
            </a:r>
          </a:p>
          <a:p>
            <a:pPr marL="0" indent="0">
              <a:lnSpc>
                <a:spcPct val="100000"/>
              </a:lnSpc>
              <a:spcBef>
                <a:spcPts val="0"/>
              </a:spcBef>
              <a:buNone/>
            </a:pPr>
            <a:endParaRPr lang="en-US" sz="1600" dirty="0">
              <a:solidFill>
                <a:schemeClr val="tx1"/>
              </a:solidFill>
            </a:endParaRPr>
          </a:p>
          <a:p>
            <a:pPr marL="0" indent="0">
              <a:lnSpc>
                <a:spcPct val="100000"/>
              </a:lnSpc>
              <a:spcBef>
                <a:spcPts val="0"/>
              </a:spcBef>
              <a:buNone/>
            </a:pPr>
            <a:r>
              <a:rPr lang="en-US" sz="1600" dirty="0">
                <a:solidFill>
                  <a:schemeClr val="tx1"/>
                </a:solidFill>
              </a:rPr>
              <a:t>At the end of every term, we check three things: </a:t>
            </a:r>
          </a:p>
          <a:p>
            <a:pPr>
              <a:lnSpc>
                <a:spcPct val="100000"/>
              </a:lnSpc>
              <a:spcBef>
                <a:spcPts val="0"/>
              </a:spcBef>
            </a:pPr>
            <a:r>
              <a:rPr lang="en-US" sz="1600" dirty="0">
                <a:solidFill>
                  <a:schemeClr val="tx1"/>
                </a:solidFill>
              </a:rPr>
              <a:t>Is your cumulative GPA 2.0 (“All Cs”) or higher?</a:t>
            </a:r>
          </a:p>
          <a:p>
            <a:pPr>
              <a:lnSpc>
                <a:spcPct val="100000"/>
              </a:lnSpc>
              <a:spcBef>
                <a:spcPts val="0"/>
              </a:spcBef>
            </a:pPr>
            <a:r>
              <a:rPr lang="en-US" sz="1600" dirty="0">
                <a:solidFill>
                  <a:schemeClr val="tx1"/>
                </a:solidFill>
              </a:rPr>
              <a:t>Did you complete at least 67% of the units you have attempted so far?</a:t>
            </a:r>
          </a:p>
          <a:p>
            <a:pPr>
              <a:lnSpc>
                <a:spcPct val="100000"/>
              </a:lnSpc>
              <a:spcBef>
                <a:spcPts val="0"/>
              </a:spcBef>
            </a:pPr>
            <a:r>
              <a:rPr lang="en-US" sz="1600" dirty="0">
                <a:solidFill>
                  <a:schemeClr val="tx1"/>
                </a:solidFill>
              </a:rPr>
              <a:t>Are you able to finish your program within 150% of the required units? (For example, if your program requires 60 units to complete, we’ll check to see if you are able to finish your program before you’ve attempted 90 units).</a:t>
            </a:r>
          </a:p>
          <a:p>
            <a:pPr marL="0" indent="0">
              <a:lnSpc>
                <a:spcPct val="100000"/>
              </a:lnSpc>
              <a:spcBef>
                <a:spcPts val="0"/>
              </a:spcBef>
              <a:buNone/>
            </a:pPr>
            <a:endParaRPr lang="en-US" sz="1600" dirty="0">
              <a:solidFill>
                <a:schemeClr val="tx1"/>
              </a:solidFill>
            </a:endParaRPr>
          </a:p>
          <a:p>
            <a:pPr marL="0" indent="0">
              <a:lnSpc>
                <a:spcPct val="100000"/>
              </a:lnSpc>
              <a:spcBef>
                <a:spcPts val="0"/>
              </a:spcBef>
              <a:buNone/>
            </a:pPr>
            <a:endParaRPr lang="en-US" sz="1600" dirty="0">
              <a:solidFill>
                <a:schemeClr val="tx1"/>
              </a:solidFill>
            </a:endParaRPr>
          </a:p>
          <a:p>
            <a:pPr marL="0" indent="0">
              <a:lnSpc>
                <a:spcPct val="100000"/>
              </a:lnSpc>
              <a:spcBef>
                <a:spcPts val="0"/>
              </a:spcBef>
              <a:buNone/>
            </a:pPr>
            <a:r>
              <a:rPr lang="en-US" sz="1600" dirty="0">
                <a:solidFill>
                  <a:schemeClr val="tx1"/>
                </a:solidFill>
              </a:rPr>
              <a:t>If the answer to all of the questions above is yes, you are meeting the SAP standards.</a:t>
            </a:r>
          </a:p>
          <a:p>
            <a:pPr marL="0" indent="0">
              <a:lnSpc>
                <a:spcPct val="100000"/>
              </a:lnSpc>
              <a:spcBef>
                <a:spcPts val="0"/>
              </a:spcBef>
              <a:buNone/>
            </a:pPr>
            <a:r>
              <a:rPr lang="en-US" sz="1600" dirty="0">
                <a:solidFill>
                  <a:schemeClr val="tx1"/>
                </a:solidFill>
              </a:rPr>
              <a:t/>
            </a:r>
            <a:br>
              <a:rPr lang="en-US" sz="1600" dirty="0">
                <a:solidFill>
                  <a:schemeClr val="tx1"/>
                </a:solidFill>
              </a:rPr>
            </a:br>
            <a:r>
              <a:rPr lang="en-US" sz="1600" dirty="0">
                <a:solidFill>
                  <a:schemeClr val="tx1"/>
                </a:solidFill>
              </a:rPr>
              <a:t>For more information about SAP, please visit </a:t>
            </a:r>
            <a:r>
              <a:rPr lang="en-US" sz="1600" u="sng" dirty="0">
                <a:hlinkClick r:id="rId2" tooltip="Original URL: https://www.solano.edu/financial-aid/resources/satisfactory-academic-progress.php. Click or tap if you trust this link."/>
              </a:rPr>
              <a:t>https://www.solano.edu/financial-aid/resources/satisfactory-academic-progress.php</a:t>
            </a:r>
            <a:r>
              <a:rPr lang="en-US" sz="1600" u="sng" dirty="0"/>
              <a:t> </a:t>
            </a:r>
            <a:endParaRPr lang="en-US" sz="1600" dirty="0">
              <a:solidFill>
                <a:srgbClr val="FFFF00"/>
              </a:solidFill>
            </a:endParaRPr>
          </a:p>
        </p:txBody>
      </p:sp>
    </p:spTree>
    <p:extLst>
      <p:ext uri="{BB962C8B-B14F-4D97-AF65-F5344CB8AC3E}">
        <p14:creationId xmlns:p14="http://schemas.microsoft.com/office/powerpoint/2010/main" val="3293513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83AE9-9F39-C0C4-4D2A-15F092762A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E859C9-F873-D8E4-3687-B07DFF5DB7F7}"/>
              </a:ext>
            </a:extLst>
          </p:cNvPr>
          <p:cNvSpPr>
            <a:spLocks noGrp="1"/>
          </p:cNvSpPr>
          <p:nvPr>
            <p:ph type="title"/>
          </p:nvPr>
        </p:nvSpPr>
        <p:spPr>
          <a:xfrm>
            <a:off x="838200" y="365125"/>
            <a:ext cx="10515600" cy="984669"/>
          </a:xfrm>
        </p:spPr>
        <p:txBody>
          <a:bodyPr>
            <a:normAutofit/>
          </a:bodyPr>
          <a:lstStyle/>
          <a:p>
            <a:r>
              <a:rPr lang="en-US" dirty="0"/>
              <a:t>SAP Appeal Process</a:t>
            </a:r>
          </a:p>
        </p:txBody>
      </p:sp>
      <p:sp>
        <p:nvSpPr>
          <p:cNvPr id="3" name="Content Placeholder 2">
            <a:extLst>
              <a:ext uri="{FF2B5EF4-FFF2-40B4-BE49-F238E27FC236}">
                <a16:creationId xmlns:a16="http://schemas.microsoft.com/office/drawing/2014/main" id="{9547AD7D-6AF6-17D5-EA09-332D2348849C}"/>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spcBef>
                <a:spcPts val="0"/>
              </a:spcBef>
              <a:buNone/>
            </a:pPr>
            <a:r>
              <a:rPr lang="en-US" sz="1600" dirty="0">
                <a:solidFill>
                  <a:schemeClr val="tx1"/>
                </a:solidFill>
              </a:rPr>
              <a:t>If you don’t meet SAP standards, you’ll be on </a:t>
            </a:r>
            <a:r>
              <a:rPr lang="en-US" sz="1600" b="1" dirty="0">
                <a:solidFill>
                  <a:schemeClr val="tx1"/>
                </a:solidFill>
              </a:rPr>
              <a:t>warning</a:t>
            </a:r>
            <a:r>
              <a:rPr lang="en-US" sz="1600" dirty="0">
                <a:solidFill>
                  <a:schemeClr val="tx1"/>
                </a:solidFill>
              </a:rPr>
              <a:t> status for the following term. </a:t>
            </a:r>
          </a:p>
          <a:p>
            <a:pPr marL="0" indent="0">
              <a:lnSpc>
                <a:spcPct val="100000"/>
              </a:lnSpc>
              <a:spcBef>
                <a:spcPts val="0"/>
              </a:spcBef>
              <a:buNone/>
            </a:pPr>
            <a:endParaRPr lang="en-US" sz="1600" dirty="0">
              <a:solidFill>
                <a:schemeClr val="tx1"/>
              </a:solidFill>
            </a:endParaRPr>
          </a:p>
          <a:p>
            <a:pPr marL="0" indent="0">
              <a:lnSpc>
                <a:spcPct val="100000"/>
              </a:lnSpc>
              <a:spcBef>
                <a:spcPts val="0"/>
              </a:spcBef>
              <a:buNone/>
            </a:pPr>
            <a:r>
              <a:rPr lang="en-US" sz="1600" dirty="0">
                <a:solidFill>
                  <a:schemeClr val="tx1"/>
                </a:solidFill>
              </a:rPr>
              <a:t>If you are on warning status and don’t meet SAP standards for that term, you will be </a:t>
            </a:r>
            <a:r>
              <a:rPr lang="en-US" sz="1600" b="1" dirty="0">
                <a:solidFill>
                  <a:schemeClr val="tx1"/>
                </a:solidFill>
              </a:rPr>
              <a:t>disqualified</a:t>
            </a:r>
            <a:r>
              <a:rPr lang="en-US" sz="1600" dirty="0">
                <a:solidFill>
                  <a:schemeClr val="tx1"/>
                </a:solidFill>
              </a:rPr>
              <a:t> from receiving most state and federal aid. </a:t>
            </a:r>
          </a:p>
          <a:p>
            <a:pPr marL="0" indent="0">
              <a:lnSpc>
                <a:spcPct val="100000"/>
              </a:lnSpc>
              <a:spcBef>
                <a:spcPts val="0"/>
              </a:spcBef>
              <a:buNone/>
            </a:pPr>
            <a:endParaRPr lang="en-US" sz="1600" dirty="0">
              <a:solidFill>
                <a:schemeClr val="tx1"/>
              </a:solidFill>
            </a:endParaRPr>
          </a:p>
          <a:p>
            <a:pPr marL="0" indent="0">
              <a:lnSpc>
                <a:spcPct val="100000"/>
              </a:lnSpc>
              <a:spcBef>
                <a:spcPts val="0"/>
              </a:spcBef>
              <a:buNone/>
            </a:pPr>
            <a:endParaRPr lang="en-US" sz="1600" b="1" dirty="0">
              <a:solidFill>
                <a:schemeClr val="tx1"/>
              </a:solidFill>
            </a:endParaRPr>
          </a:p>
          <a:p>
            <a:pPr marL="0" indent="0">
              <a:lnSpc>
                <a:spcPct val="100000"/>
              </a:lnSpc>
              <a:spcBef>
                <a:spcPts val="0"/>
              </a:spcBef>
              <a:buNone/>
            </a:pPr>
            <a:r>
              <a:rPr lang="en-US" sz="1600" b="1" dirty="0">
                <a:solidFill>
                  <a:schemeClr val="tx1"/>
                </a:solidFill>
              </a:rPr>
              <a:t>Lost your aid?</a:t>
            </a:r>
          </a:p>
          <a:p>
            <a:pPr marL="0" indent="0">
              <a:buNone/>
            </a:pPr>
            <a:r>
              <a:rPr lang="en-US" sz="1600" dirty="0">
                <a:solidFill>
                  <a:schemeClr val="tx1"/>
                </a:solidFill>
              </a:rPr>
              <a:t>You can appeal if life circumstances (like illness, job loss, or family emergency) affected your grades. If approved, you’ll stay on aid while following your academic plan. </a:t>
            </a:r>
          </a:p>
          <a:p>
            <a:pPr marL="0" indent="0">
              <a:buNone/>
            </a:pPr>
            <a:endParaRPr lang="en-US" sz="1600" dirty="0">
              <a:solidFill>
                <a:schemeClr val="tx1"/>
              </a:solidFill>
            </a:endParaRPr>
          </a:p>
          <a:p>
            <a:pPr marL="0" indent="0">
              <a:buNone/>
            </a:pPr>
            <a:r>
              <a:rPr lang="en-US" sz="1600" dirty="0">
                <a:solidFill>
                  <a:schemeClr val="tx1"/>
                </a:solidFill>
              </a:rPr>
              <a:t>If denied, your appeal will be reviewed by a financial aid manager to make sure that the denial was fair—and you can always appeal again in the future!</a:t>
            </a:r>
          </a:p>
          <a:p>
            <a:pPr marL="0" indent="0">
              <a:buNone/>
            </a:pPr>
            <a:endParaRPr lang="en-US" sz="1600" dirty="0">
              <a:solidFill>
                <a:schemeClr val="tx1"/>
              </a:solidFill>
            </a:endParaRPr>
          </a:p>
          <a:p>
            <a:pPr marL="0" indent="0">
              <a:buNone/>
            </a:pPr>
            <a:r>
              <a:rPr lang="en-US" sz="1600" dirty="0">
                <a:solidFill>
                  <a:schemeClr val="tx1"/>
                </a:solidFill>
              </a:rPr>
              <a:t>If you need more information about financial aid, please visit </a:t>
            </a:r>
            <a:r>
              <a:rPr lang="en-US" sz="1600" dirty="0">
                <a:solidFill>
                  <a:schemeClr val="tx1"/>
                </a:solidFill>
                <a:hlinkClick r:id="rId2"/>
              </a:rPr>
              <a:t>https://www.solano.edu/financial-aid/index.php</a:t>
            </a:r>
            <a:r>
              <a:rPr lang="en-US" sz="1600" dirty="0">
                <a:solidFill>
                  <a:schemeClr val="tx1"/>
                </a:solidFill>
              </a:rPr>
              <a:t> </a:t>
            </a:r>
          </a:p>
        </p:txBody>
      </p:sp>
    </p:spTree>
    <p:extLst>
      <p:ext uri="{BB962C8B-B14F-4D97-AF65-F5344CB8AC3E}">
        <p14:creationId xmlns:p14="http://schemas.microsoft.com/office/powerpoint/2010/main" val="27405475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010F7-83DE-8355-424B-2C0FA9C8E4C1}"/>
              </a:ext>
            </a:extLst>
          </p:cNvPr>
          <p:cNvSpPr>
            <a:spLocks noGrp="1"/>
          </p:cNvSpPr>
          <p:nvPr>
            <p:ph type="title"/>
          </p:nvPr>
        </p:nvSpPr>
        <p:spPr/>
        <p:txBody>
          <a:bodyPr/>
          <a:lstStyle/>
          <a:p>
            <a:r>
              <a:rPr lang="en-US" dirty="0"/>
              <a:t>5.    Support Services</a:t>
            </a:r>
          </a:p>
        </p:txBody>
      </p:sp>
    </p:spTree>
    <p:extLst>
      <p:ext uri="{BB962C8B-B14F-4D97-AF65-F5344CB8AC3E}">
        <p14:creationId xmlns:p14="http://schemas.microsoft.com/office/powerpoint/2010/main" val="2167002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DEC6E-FE7B-3B85-21A4-4098109972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D3F180-6892-88AF-7745-C8AB8B5FB3FD}"/>
              </a:ext>
            </a:extLst>
          </p:cNvPr>
          <p:cNvSpPr>
            <a:spLocks noGrp="1"/>
          </p:cNvSpPr>
          <p:nvPr>
            <p:ph type="title"/>
          </p:nvPr>
        </p:nvSpPr>
        <p:spPr>
          <a:xfrm>
            <a:off x="838200" y="365125"/>
            <a:ext cx="10515600" cy="984669"/>
          </a:xfrm>
        </p:spPr>
        <p:txBody>
          <a:bodyPr/>
          <a:lstStyle/>
          <a:p>
            <a:r>
              <a:rPr lang="en-US" dirty="0"/>
              <a:t>Accessibility Services Center</a:t>
            </a:r>
          </a:p>
        </p:txBody>
      </p:sp>
      <p:sp>
        <p:nvSpPr>
          <p:cNvPr id="3" name="Content Placeholder 2">
            <a:extLst>
              <a:ext uri="{FF2B5EF4-FFF2-40B4-BE49-F238E27FC236}">
                <a16:creationId xmlns:a16="http://schemas.microsoft.com/office/drawing/2014/main" id="{5D190F4C-0CED-E255-F413-64C5A9F59BE1}"/>
              </a:ext>
            </a:extLst>
          </p:cNvPr>
          <p:cNvSpPr>
            <a:spLocks noGrp="1"/>
          </p:cNvSpPr>
          <p:nvPr>
            <p:ph idx="1"/>
          </p:nvPr>
        </p:nvSpPr>
        <p:spPr>
          <a:xfrm>
            <a:off x="838200" y="1444626"/>
            <a:ext cx="10697308" cy="5043152"/>
          </a:xfrm>
        </p:spPr>
        <p:txBody>
          <a:bodyPr vert="horz" lIns="91440" tIns="45720" rIns="91440" bIns="45720" rtlCol="0" anchor="t">
            <a:noAutofit/>
          </a:bodyPr>
          <a:lstStyle/>
          <a:p>
            <a:pPr marL="0" indent="0">
              <a:lnSpc>
                <a:spcPct val="100000"/>
              </a:lnSpc>
              <a:spcBef>
                <a:spcPts val="0"/>
              </a:spcBef>
              <a:buNone/>
            </a:pPr>
            <a:r>
              <a:rPr lang="en-US" sz="1800" dirty="0">
                <a:solidFill>
                  <a:schemeClr val="tx1"/>
                </a:solidFill>
              </a:rPr>
              <a:t>Students with verifiable disabilities or health impairments are eligible for services through the Accessibility </a:t>
            </a:r>
            <a:r>
              <a:rPr lang="en-US" sz="1800" dirty="0" smtClean="0">
                <a:solidFill>
                  <a:schemeClr val="tx1"/>
                </a:solidFill>
              </a:rPr>
              <a:t>Services </a:t>
            </a:r>
            <a:r>
              <a:rPr lang="en-US" sz="1800" dirty="0">
                <a:solidFill>
                  <a:schemeClr val="tx1"/>
                </a:solidFill>
              </a:rPr>
              <a:t>Center (ASC). Eligible students include those whose condition limits one or more of the major life activities and imposes educational limitations preventing them from fully benefiting from classes, activities, or services offered by the College.</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Qualified students receive disability-related counseling and are assisted in the pursuit of academic, vocational, and personal goals. Support services and specialized instruction are provided to the students based on student educational plans and contracts.</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For more information about these and other services, stop by the Accessibility Services Center (ASC) in Building 400, Office 407, or visit </a:t>
            </a:r>
            <a:r>
              <a:rPr lang="en-US" sz="1800" dirty="0">
                <a:solidFill>
                  <a:schemeClr val="tx1"/>
                </a:solidFill>
                <a:hlinkClick r:id="rId2"/>
              </a:rPr>
              <a:t>https://solano.edu/centers/accessibility-services-center.php</a:t>
            </a:r>
            <a:r>
              <a:rPr lang="en-US" sz="1800" dirty="0">
                <a:solidFill>
                  <a:schemeClr val="tx1"/>
                </a:solidFill>
              </a:rPr>
              <a:t> </a:t>
            </a:r>
          </a:p>
        </p:txBody>
      </p:sp>
    </p:spTree>
    <p:extLst>
      <p:ext uri="{BB962C8B-B14F-4D97-AF65-F5344CB8AC3E}">
        <p14:creationId xmlns:p14="http://schemas.microsoft.com/office/powerpoint/2010/main" val="39327826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1F051-178D-4A69-BB3A-4924ACFAA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6B38C-E8DA-2319-3229-6F44E22068F1}"/>
              </a:ext>
            </a:extLst>
          </p:cNvPr>
          <p:cNvSpPr>
            <a:spLocks noGrp="1"/>
          </p:cNvSpPr>
          <p:nvPr>
            <p:ph type="title"/>
          </p:nvPr>
        </p:nvSpPr>
        <p:spPr>
          <a:xfrm>
            <a:off x="838200" y="365125"/>
            <a:ext cx="10515600" cy="984669"/>
          </a:xfrm>
        </p:spPr>
        <p:txBody>
          <a:bodyPr/>
          <a:lstStyle/>
          <a:p>
            <a:r>
              <a:rPr lang="en-US" dirty="0" smtClean="0"/>
              <a:t>BASIC NEEDS Center</a:t>
            </a:r>
            <a:endParaRPr lang="en-US" dirty="0"/>
          </a:p>
        </p:txBody>
      </p:sp>
      <p:sp>
        <p:nvSpPr>
          <p:cNvPr id="3" name="Content Placeholder 2">
            <a:extLst>
              <a:ext uri="{FF2B5EF4-FFF2-40B4-BE49-F238E27FC236}">
                <a16:creationId xmlns:a16="http://schemas.microsoft.com/office/drawing/2014/main" id="{6D60C6E2-9309-BC49-9588-0228DFE4EA6F}"/>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buNone/>
            </a:pPr>
            <a:r>
              <a:rPr lang="en-US" sz="1600" dirty="0">
                <a:solidFill>
                  <a:schemeClr val="tx1"/>
                </a:solidFill>
              </a:rPr>
              <a:t>The Basic Needs Center connects </a:t>
            </a:r>
            <a:r>
              <a:rPr lang="en-US" sz="1600" dirty="0" smtClean="0">
                <a:solidFill>
                  <a:schemeClr val="tx1"/>
                </a:solidFill>
              </a:rPr>
              <a:t>Solano </a:t>
            </a:r>
            <a:r>
              <a:rPr lang="en-US" sz="1600" dirty="0">
                <a:solidFill>
                  <a:schemeClr val="tx1"/>
                </a:solidFill>
              </a:rPr>
              <a:t>students without access to food, clothing, housing, technology, transportation, childcare, and other essential needs to college services and community resources, including:</a:t>
            </a:r>
          </a:p>
          <a:p>
            <a:pPr>
              <a:buFont typeface="Wingdings" panose="05000000000000000000" pitchFamily="2" charset="2"/>
              <a:buChar char="§"/>
            </a:pPr>
            <a:r>
              <a:rPr lang="en-US" sz="1600" dirty="0">
                <a:solidFill>
                  <a:schemeClr val="tx1"/>
                </a:solidFill>
              </a:rPr>
              <a:t>Free Food Pantry, Clothes Closet, and Resources</a:t>
            </a:r>
          </a:p>
          <a:p>
            <a:pPr>
              <a:buFont typeface="Wingdings" panose="05000000000000000000" pitchFamily="2" charset="2"/>
              <a:buChar char="§"/>
            </a:pPr>
            <a:r>
              <a:rPr lang="en-US" sz="1600" dirty="0">
                <a:solidFill>
                  <a:schemeClr val="tx1"/>
                </a:solidFill>
              </a:rPr>
              <a:t>Housing Assistance and Referrals</a:t>
            </a:r>
          </a:p>
          <a:p>
            <a:pPr>
              <a:buFont typeface="Wingdings" panose="05000000000000000000" pitchFamily="2" charset="2"/>
              <a:buChar char="§"/>
            </a:pPr>
            <a:r>
              <a:rPr lang="en-US" sz="1600" dirty="0">
                <a:solidFill>
                  <a:schemeClr val="tx1"/>
                </a:solidFill>
              </a:rPr>
              <a:t>Emergency Assistance</a:t>
            </a:r>
          </a:p>
          <a:p>
            <a:pPr>
              <a:buFont typeface="Wingdings" panose="05000000000000000000" pitchFamily="2" charset="2"/>
              <a:buChar char="§"/>
            </a:pPr>
            <a:r>
              <a:rPr lang="en-US" sz="1600" dirty="0">
                <a:solidFill>
                  <a:schemeClr val="tx1"/>
                </a:solidFill>
              </a:rPr>
              <a:t>Health &amp; Well-Being for Students</a:t>
            </a:r>
          </a:p>
          <a:p>
            <a:pPr>
              <a:buFont typeface="Wingdings" panose="05000000000000000000" pitchFamily="2" charset="2"/>
              <a:buChar char="§"/>
            </a:pPr>
            <a:r>
              <a:rPr lang="en-US" sz="1600" dirty="0">
                <a:solidFill>
                  <a:schemeClr val="tx1"/>
                </a:solidFill>
              </a:rPr>
              <a:t>Free Transit for Students</a:t>
            </a:r>
          </a:p>
          <a:p>
            <a:pPr>
              <a:buFont typeface="Wingdings" panose="05000000000000000000" pitchFamily="2" charset="2"/>
              <a:buChar char="§"/>
            </a:pPr>
            <a:r>
              <a:rPr lang="en-US" sz="1600" dirty="0">
                <a:solidFill>
                  <a:schemeClr val="tx1"/>
                </a:solidFill>
              </a:rPr>
              <a:t>LBGTQIA+ </a:t>
            </a:r>
            <a:r>
              <a:rPr lang="en-US" sz="1600" dirty="0" smtClean="0">
                <a:solidFill>
                  <a:schemeClr val="tx1"/>
                </a:solidFill>
              </a:rPr>
              <a:t>Resources – PRIDE Center located in Building 400, 1</a:t>
            </a:r>
            <a:r>
              <a:rPr lang="en-US" sz="1600" baseline="30000" dirty="0" smtClean="0">
                <a:solidFill>
                  <a:schemeClr val="tx1"/>
                </a:solidFill>
              </a:rPr>
              <a:t>st</a:t>
            </a:r>
            <a:r>
              <a:rPr lang="en-US" sz="1600" dirty="0" smtClean="0">
                <a:solidFill>
                  <a:schemeClr val="tx1"/>
                </a:solidFill>
              </a:rPr>
              <a:t> floor.</a:t>
            </a:r>
            <a:endParaRPr lang="en-US" sz="1600" dirty="0">
              <a:solidFill>
                <a:schemeClr val="tx1"/>
              </a:solidFill>
            </a:endParaRPr>
          </a:p>
          <a:p>
            <a:pPr>
              <a:buFont typeface="Wingdings" panose="05000000000000000000" pitchFamily="2" charset="2"/>
              <a:buChar char="§"/>
            </a:pPr>
            <a:r>
              <a:rPr lang="en-US" sz="1600" dirty="0">
                <a:solidFill>
                  <a:schemeClr val="tx1"/>
                </a:solidFill>
              </a:rPr>
              <a:t>Nursing Room</a:t>
            </a:r>
          </a:p>
          <a:p>
            <a:pPr>
              <a:buFont typeface="Wingdings" panose="05000000000000000000" pitchFamily="2" charset="2"/>
              <a:buChar char="§"/>
            </a:pPr>
            <a:r>
              <a:rPr lang="en-US" sz="1600" dirty="0">
                <a:solidFill>
                  <a:schemeClr val="tx1"/>
                </a:solidFill>
              </a:rPr>
              <a:t>Student Parent </a:t>
            </a:r>
            <a:r>
              <a:rPr lang="en-US" sz="1600" dirty="0" smtClean="0">
                <a:solidFill>
                  <a:schemeClr val="tx1"/>
                </a:solidFill>
              </a:rPr>
              <a:t>Resources</a:t>
            </a:r>
            <a:endParaRPr lang="en-US" sz="1600" dirty="0">
              <a:solidFill>
                <a:schemeClr val="tx1"/>
              </a:solidFill>
            </a:endParaRPr>
          </a:p>
          <a:p>
            <a:pPr marL="0" indent="0">
              <a:buNone/>
            </a:pPr>
            <a:r>
              <a:rPr lang="en-US" sz="1600" dirty="0">
                <a:solidFill>
                  <a:schemeClr val="tx1"/>
                </a:solidFill>
              </a:rPr>
              <a:t>Please visit us on campus in Building 400, Room 107 or visit  </a:t>
            </a:r>
            <a:r>
              <a:rPr lang="en-US" sz="1600" dirty="0">
                <a:solidFill>
                  <a:schemeClr val="tx1"/>
                </a:solidFill>
                <a:hlinkClick r:id="rId2"/>
              </a:rPr>
              <a:t>https://solano.edu/centers/basic-needs/index.php</a:t>
            </a:r>
            <a:r>
              <a:rPr lang="en-US" sz="1600" dirty="0">
                <a:solidFill>
                  <a:schemeClr val="tx1"/>
                </a:solidFill>
              </a:rPr>
              <a:t> For a </a:t>
            </a:r>
            <a:r>
              <a:rPr lang="en-US" sz="1600" dirty="0" err="1">
                <a:solidFill>
                  <a:schemeClr val="tx1"/>
                </a:solidFill>
              </a:rPr>
              <a:t>lisy</a:t>
            </a:r>
            <a:r>
              <a:rPr lang="en-US" sz="1600" dirty="0">
                <a:solidFill>
                  <a:schemeClr val="tx1"/>
                </a:solidFill>
              </a:rPr>
              <a:t> of resources, please visit </a:t>
            </a:r>
            <a:r>
              <a:rPr lang="en-US" sz="1600" dirty="0">
                <a:solidFill>
                  <a:schemeClr val="tx1"/>
                </a:solidFill>
                <a:hlinkClick r:id="rId3"/>
              </a:rPr>
              <a:t>https://linktr.ee/sccbasicneeds</a:t>
            </a:r>
            <a:r>
              <a:rPr lang="en-US" sz="1600" dirty="0">
                <a:solidFill>
                  <a:schemeClr val="tx1"/>
                </a:solidFill>
              </a:rPr>
              <a:t> </a:t>
            </a:r>
          </a:p>
        </p:txBody>
      </p:sp>
    </p:spTree>
    <p:extLst>
      <p:ext uri="{BB962C8B-B14F-4D97-AF65-F5344CB8AC3E}">
        <p14:creationId xmlns:p14="http://schemas.microsoft.com/office/powerpoint/2010/main" val="1151939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0E572-EEB8-2D93-00E1-389736FA9611}"/>
              </a:ext>
            </a:extLst>
          </p:cNvPr>
          <p:cNvSpPr>
            <a:spLocks noGrp="1"/>
          </p:cNvSpPr>
          <p:nvPr>
            <p:ph type="title"/>
          </p:nvPr>
        </p:nvSpPr>
        <p:spPr/>
        <p:txBody>
          <a:bodyPr/>
          <a:lstStyle/>
          <a:p>
            <a:pPr marL="1143000" indent="-1143000">
              <a:buAutoNum type="arabicPeriod"/>
            </a:pPr>
            <a:r>
              <a:rPr lang="en-US" dirty="0"/>
              <a:t>Welcome &amp; General Information</a:t>
            </a:r>
          </a:p>
        </p:txBody>
      </p:sp>
    </p:spTree>
    <p:extLst>
      <p:ext uri="{BB962C8B-B14F-4D97-AF65-F5344CB8AC3E}">
        <p14:creationId xmlns:p14="http://schemas.microsoft.com/office/powerpoint/2010/main" val="39660034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1F051-178D-4A69-BB3A-4924ACFAA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6B38C-E8DA-2319-3229-6F44E22068F1}"/>
              </a:ext>
            </a:extLst>
          </p:cNvPr>
          <p:cNvSpPr>
            <a:spLocks noGrp="1"/>
          </p:cNvSpPr>
          <p:nvPr>
            <p:ph type="title"/>
          </p:nvPr>
        </p:nvSpPr>
        <p:spPr>
          <a:xfrm>
            <a:off x="838200" y="365125"/>
            <a:ext cx="10515600" cy="984669"/>
          </a:xfrm>
        </p:spPr>
        <p:txBody>
          <a:bodyPr/>
          <a:lstStyle/>
          <a:p>
            <a:r>
              <a:rPr lang="en-US" dirty="0"/>
              <a:t>Career Center</a:t>
            </a:r>
          </a:p>
        </p:txBody>
      </p:sp>
      <p:sp>
        <p:nvSpPr>
          <p:cNvPr id="3" name="Content Placeholder 2">
            <a:extLst>
              <a:ext uri="{FF2B5EF4-FFF2-40B4-BE49-F238E27FC236}">
                <a16:creationId xmlns:a16="http://schemas.microsoft.com/office/drawing/2014/main" id="{6D60C6E2-9309-BC49-9588-0228DFE4EA6F}"/>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600" dirty="0">
                <a:solidFill>
                  <a:schemeClr val="tx1"/>
                </a:solidFill>
              </a:rPr>
              <a:t>Students can research information and resources on occupations, including employment outlooks, education and training requirements, prospective employment, and current salaries at the Career Center. The Center offers computerized career information systems, on-line resume posting and job search as well as up-to-date listings of current employment opportunities.</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chemeClr val="tx1"/>
                </a:solidFill>
              </a:rPr>
              <a:t>The Career Center offers one-stop services to for all Solano College students and alumni:</a:t>
            </a:r>
          </a:p>
          <a:p>
            <a:pPr>
              <a:lnSpc>
                <a:spcPct val="100000"/>
              </a:lnSpc>
              <a:buFont typeface="Wingdings" panose="05000000000000000000" pitchFamily="2" charset="2"/>
              <a:buChar char="§"/>
            </a:pPr>
            <a:r>
              <a:rPr lang="en-US" sz="1600" dirty="0">
                <a:solidFill>
                  <a:schemeClr val="tx1"/>
                </a:solidFill>
              </a:rPr>
              <a:t>Career Exploration</a:t>
            </a:r>
          </a:p>
          <a:p>
            <a:pPr>
              <a:lnSpc>
                <a:spcPct val="100000"/>
              </a:lnSpc>
              <a:buFont typeface="Wingdings" panose="05000000000000000000" pitchFamily="2" charset="2"/>
              <a:buChar char="§"/>
            </a:pPr>
            <a:r>
              <a:rPr lang="en-US" sz="1600" dirty="0">
                <a:solidFill>
                  <a:schemeClr val="tx1"/>
                </a:solidFill>
              </a:rPr>
              <a:t>Skills Assessment</a:t>
            </a:r>
          </a:p>
          <a:p>
            <a:pPr>
              <a:lnSpc>
                <a:spcPct val="100000"/>
              </a:lnSpc>
              <a:buFont typeface="Wingdings" panose="05000000000000000000" pitchFamily="2" charset="2"/>
              <a:buChar char="§"/>
            </a:pPr>
            <a:r>
              <a:rPr lang="en-US" sz="1600" dirty="0">
                <a:solidFill>
                  <a:schemeClr val="tx1"/>
                </a:solidFill>
              </a:rPr>
              <a:t>Labor Market Information</a:t>
            </a:r>
          </a:p>
          <a:p>
            <a:pPr>
              <a:lnSpc>
                <a:spcPct val="100000"/>
              </a:lnSpc>
              <a:buFont typeface="Wingdings" panose="05000000000000000000" pitchFamily="2" charset="2"/>
              <a:buChar char="§"/>
            </a:pPr>
            <a:r>
              <a:rPr lang="en-US" sz="1600" dirty="0">
                <a:solidFill>
                  <a:schemeClr val="tx1"/>
                </a:solidFill>
              </a:rPr>
              <a:t>Free Job Placement Assistance to all Solano College students and alumni.</a:t>
            </a:r>
          </a:p>
          <a:p>
            <a:pPr marL="0" indent="0">
              <a:lnSpc>
                <a:spcPct val="100000"/>
              </a:lnSpc>
              <a:buNone/>
            </a:pPr>
            <a:r>
              <a:rPr lang="en-US" sz="1600" dirty="0">
                <a:solidFill>
                  <a:schemeClr val="tx1"/>
                </a:solidFill>
              </a:rPr>
              <a:t>For more information or appointments, call the Career and Employment Services Center at 707-864-7124, or visit </a:t>
            </a:r>
            <a:r>
              <a:rPr lang="en-US" sz="1600" dirty="0">
                <a:solidFill>
                  <a:schemeClr val="tx1"/>
                </a:solidFill>
                <a:hlinkClick r:id="rId2"/>
              </a:rPr>
              <a:t>https://solano.edu/centers/career-center/index.php</a:t>
            </a:r>
            <a:r>
              <a:rPr lang="en-US" sz="1600" dirty="0">
                <a:solidFill>
                  <a:schemeClr val="tx1"/>
                </a:solidFill>
              </a:rPr>
              <a:t> </a:t>
            </a:r>
          </a:p>
        </p:txBody>
      </p:sp>
    </p:spTree>
    <p:extLst>
      <p:ext uri="{BB962C8B-B14F-4D97-AF65-F5344CB8AC3E}">
        <p14:creationId xmlns:p14="http://schemas.microsoft.com/office/powerpoint/2010/main" val="20162107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1F051-178D-4A69-BB3A-4924ACFAA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6B38C-E8DA-2319-3229-6F44E22068F1}"/>
              </a:ext>
            </a:extLst>
          </p:cNvPr>
          <p:cNvSpPr>
            <a:spLocks noGrp="1"/>
          </p:cNvSpPr>
          <p:nvPr>
            <p:ph type="title"/>
          </p:nvPr>
        </p:nvSpPr>
        <p:spPr>
          <a:xfrm>
            <a:off x="838200" y="365125"/>
            <a:ext cx="10515600" cy="984669"/>
          </a:xfrm>
        </p:spPr>
        <p:txBody>
          <a:bodyPr/>
          <a:lstStyle/>
          <a:p>
            <a:r>
              <a:rPr lang="en-US" dirty="0" smtClean="0"/>
              <a:t>Early learning center</a:t>
            </a:r>
            <a:endParaRPr lang="en-US" dirty="0"/>
          </a:p>
        </p:txBody>
      </p:sp>
      <p:sp>
        <p:nvSpPr>
          <p:cNvPr id="3" name="Content Placeholder 2">
            <a:extLst>
              <a:ext uri="{FF2B5EF4-FFF2-40B4-BE49-F238E27FC236}">
                <a16:creationId xmlns:a16="http://schemas.microsoft.com/office/drawing/2014/main" id="{6D60C6E2-9309-BC49-9588-0228DFE4EA6F}"/>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buNone/>
            </a:pPr>
            <a:r>
              <a:rPr lang="en-US" sz="1200" dirty="0" smtClean="0">
                <a:solidFill>
                  <a:schemeClr val="tx1"/>
                </a:solidFill>
              </a:rPr>
              <a:t>Located on the Fairfield campus in building 200, the Solano </a:t>
            </a:r>
            <a:r>
              <a:rPr lang="en-US" sz="1200" dirty="0">
                <a:solidFill>
                  <a:schemeClr val="tx1"/>
                </a:solidFill>
              </a:rPr>
              <a:t>Community College Early Learning </a:t>
            </a:r>
            <a:r>
              <a:rPr lang="en-US" sz="1200" dirty="0" smtClean="0">
                <a:solidFill>
                  <a:schemeClr val="tx1"/>
                </a:solidFill>
              </a:rPr>
              <a:t>Center offers programs for toddlers and preschoolers until they are </a:t>
            </a:r>
            <a:r>
              <a:rPr lang="en-US" sz="1200" smtClean="0">
                <a:solidFill>
                  <a:schemeClr val="tx1"/>
                </a:solidFill>
              </a:rPr>
              <a:t>kindergarten eligible. </a:t>
            </a:r>
            <a:endParaRPr lang="en-US" sz="1200" dirty="0" smtClean="0">
              <a:solidFill>
                <a:schemeClr val="tx1"/>
              </a:solidFill>
            </a:endParaRPr>
          </a:p>
          <a:p>
            <a:pPr marL="0" indent="0">
              <a:buNone/>
            </a:pPr>
            <a:r>
              <a:rPr lang="en-US" sz="1200" dirty="0" smtClean="0">
                <a:solidFill>
                  <a:schemeClr val="tx1"/>
                </a:solidFill>
              </a:rPr>
              <a:t> </a:t>
            </a:r>
          </a:p>
          <a:p>
            <a:pPr marL="0" indent="0">
              <a:buNone/>
            </a:pPr>
            <a:r>
              <a:rPr lang="en-US" sz="1200" dirty="0" smtClean="0">
                <a:solidFill>
                  <a:schemeClr val="tx1"/>
                </a:solidFill>
              </a:rPr>
              <a:t>The Early Learning Center offers:</a:t>
            </a:r>
            <a:endParaRPr lang="en-US" sz="1200" dirty="0">
              <a:solidFill>
                <a:schemeClr val="tx1"/>
              </a:solidFill>
            </a:endParaRPr>
          </a:p>
          <a:p>
            <a:pPr lvl="0">
              <a:buFont typeface="Wingdings" panose="05000000000000000000" pitchFamily="2" charset="2"/>
              <a:buChar char="§"/>
            </a:pPr>
            <a:r>
              <a:rPr lang="en-US" sz="1200" dirty="0" smtClean="0">
                <a:solidFill>
                  <a:schemeClr val="tx1"/>
                </a:solidFill>
              </a:rPr>
              <a:t>Morning </a:t>
            </a:r>
            <a:r>
              <a:rPr lang="en-US" sz="1200" dirty="0">
                <a:solidFill>
                  <a:schemeClr val="tx1"/>
                </a:solidFill>
              </a:rPr>
              <a:t>or full-day programs based on eligibility and availability</a:t>
            </a:r>
          </a:p>
          <a:p>
            <a:pPr>
              <a:buFont typeface="Wingdings" panose="05000000000000000000" pitchFamily="2" charset="2"/>
              <a:buChar char="§"/>
            </a:pPr>
            <a:r>
              <a:rPr lang="en-US" sz="1200" dirty="0">
                <a:solidFill>
                  <a:schemeClr val="tx1"/>
                </a:solidFill>
              </a:rPr>
              <a:t>Schedule options</a:t>
            </a:r>
            <a:r>
              <a:rPr lang="en-US" sz="1200" dirty="0" smtClean="0">
                <a:solidFill>
                  <a:schemeClr val="tx1"/>
                </a:solidFill>
              </a:rPr>
              <a:t>: Monday/Wednesday/Friday or Tuesday/Thursday or Five </a:t>
            </a:r>
            <a:r>
              <a:rPr lang="en-US" sz="1200" dirty="0">
                <a:solidFill>
                  <a:schemeClr val="tx1"/>
                </a:solidFill>
              </a:rPr>
              <a:t>days a week (recommended for consistency)</a:t>
            </a:r>
          </a:p>
          <a:p>
            <a:pPr>
              <a:buFont typeface="Wingdings" panose="05000000000000000000" pitchFamily="2" charset="2"/>
              <a:buChar char="§"/>
            </a:pPr>
            <a:r>
              <a:rPr lang="en-US" sz="1200" dirty="0">
                <a:solidFill>
                  <a:schemeClr val="tx1"/>
                </a:solidFill>
              </a:rPr>
              <a:t>Minimum enrollment is 3 hours/day</a:t>
            </a:r>
          </a:p>
          <a:p>
            <a:pPr>
              <a:buFont typeface="Wingdings" panose="05000000000000000000" pitchFamily="2" charset="2"/>
              <a:buChar char="§"/>
            </a:pPr>
            <a:r>
              <a:rPr lang="en-US" sz="1200" dirty="0">
                <a:solidFill>
                  <a:schemeClr val="tx1"/>
                </a:solidFill>
              </a:rPr>
              <a:t>Drop-in childcare is not </a:t>
            </a:r>
            <a:r>
              <a:rPr lang="en-US" sz="1200" dirty="0" smtClean="0">
                <a:solidFill>
                  <a:schemeClr val="tx1"/>
                </a:solidFill>
              </a:rPr>
              <a:t>available</a:t>
            </a:r>
          </a:p>
          <a:p>
            <a:pPr>
              <a:buFont typeface="Wingdings" panose="05000000000000000000" pitchFamily="2" charset="2"/>
              <a:buChar char="§"/>
            </a:pPr>
            <a:r>
              <a:rPr lang="en-US" sz="1200" dirty="0" smtClean="0">
                <a:solidFill>
                  <a:schemeClr val="tx1"/>
                </a:solidFill>
              </a:rPr>
              <a:t>Subsidized </a:t>
            </a:r>
            <a:r>
              <a:rPr lang="en-US" sz="1200" dirty="0">
                <a:solidFill>
                  <a:schemeClr val="tx1"/>
                </a:solidFill>
              </a:rPr>
              <a:t>Childcare</a:t>
            </a:r>
            <a:r>
              <a:rPr lang="en-US" sz="1200" dirty="0" smtClean="0">
                <a:solidFill>
                  <a:schemeClr val="tx1"/>
                </a:solidFill>
              </a:rPr>
              <a:t>: </a:t>
            </a:r>
          </a:p>
          <a:p>
            <a:pPr lvl="1">
              <a:buFont typeface="Wingdings" panose="05000000000000000000" pitchFamily="2" charset="2"/>
              <a:buChar char="§"/>
            </a:pPr>
            <a:r>
              <a:rPr lang="en-US" sz="1000" dirty="0" smtClean="0">
                <a:solidFill>
                  <a:schemeClr val="tx1"/>
                </a:solidFill>
              </a:rPr>
              <a:t>Available </a:t>
            </a:r>
            <a:r>
              <a:rPr lang="en-US" sz="1000" dirty="0">
                <a:solidFill>
                  <a:schemeClr val="tx1"/>
                </a:solidFill>
              </a:rPr>
              <a:t>to families that meet income eligibility guidelines according to their child’s age and the contract type that they may be enrolled under. California Department of Education for preschoolers and California Department of Social Services for toddlers. Our funding supports approximately 90% of our enrollment</a:t>
            </a:r>
            <a:r>
              <a:rPr lang="en-US" sz="1000" dirty="0" smtClean="0">
                <a:solidFill>
                  <a:schemeClr val="tx1"/>
                </a:solidFill>
              </a:rPr>
              <a:t>. </a:t>
            </a:r>
          </a:p>
          <a:p>
            <a:pPr lvl="1">
              <a:buFont typeface="Wingdings" panose="05000000000000000000" pitchFamily="2" charset="2"/>
              <a:buChar char="§"/>
            </a:pPr>
            <a:r>
              <a:rPr lang="en-US" sz="1000" dirty="0" smtClean="0">
                <a:solidFill>
                  <a:schemeClr val="tx1"/>
                </a:solidFill>
              </a:rPr>
              <a:t>State </a:t>
            </a:r>
            <a:r>
              <a:rPr lang="en-US" sz="1000" dirty="0">
                <a:solidFill>
                  <a:schemeClr val="tx1"/>
                </a:solidFill>
              </a:rPr>
              <a:t>funding may cover part or all these costs based on a family’s </a:t>
            </a:r>
            <a:r>
              <a:rPr lang="en-US" sz="1000" dirty="0" smtClean="0">
                <a:solidFill>
                  <a:schemeClr val="tx1"/>
                </a:solidFill>
              </a:rPr>
              <a:t>documentation</a:t>
            </a:r>
          </a:p>
          <a:p>
            <a:pPr lvl="1">
              <a:buFont typeface="Wingdings" panose="05000000000000000000" pitchFamily="2" charset="2"/>
              <a:buChar char="§"/>
            </a:pPr>
            <a:r>
              <a:rPr lang="en-US" sz="1000" dirty="0" smtClean="0">
                <a:solidFill>
                  <a:schemeClr val="tx1"/>
                </a:solidFill>
              </a:rPr>
              <a:t>For more information on income guidelines, </a:t>
            </a:r>
            <a:r>
              <a:rPr lang="en-US" sz="1000" dirty="0">
                <a:solidFill>
                  <a:schemeClr val="tx1"/>
                </a:solidFill>
              </a:rPr>
              <a:t>please visit </a:t>
            </a:r>
            <a:r>
              <a:rPr lang="en-US" sz="1000" dirty="0">
                <a:solidFill>
                  <a:schemeClr val="tx1"/>
                </a:solidFill>
                <a:hlinkClick r:id="rId2"/>
              </a:rPr>
              <a:t>https://</a:t>
            </a:r>
            <a:r>
              <a:rPr lang="en-US" sz="1000" dirty="0" smtClean="0">
                <a:solidFill>
                  <a:schemeClr val="tx1"/>
                </a:solidFill>
                <a:hlinkClick r:id="rId2"/>
              </a:rPr>
              <a:t>solano.edu/centers/early-learning-center/sub-nonsub-care.php</a:t>
            </a:r>
            <a:r>
              <a:rPr lang="en-US" sz="1000" dirty="0" smtClean="0">
                <a:solidFill>
                  <a:schemeClr val="tx1"/>
                </a:solidFill>
              </a:rPr>
              <a:t> </a:t>
            </a:r>
          </a:p>
          <a:p>
            <a:pPr lvl="1">
              <a:buFont typeface="Wingdings" panose="05000000000000000000" pitchFamily="2" charset="2"/>
              <a:buChar char="§"/>
            </a:pPr>
            <a:r>
              <a:rPr lang="en-US" sz="1000" dirty="0" smtClean="0">
                <a:solidFill>
                  <a:schemeClr val="tx1"/>
                </a:solidFill>
              </a:rPr>
              <a:t>To submit an eligibility application, </a:t>
            </a:r>
            <a:r>
              <a:rPr lang="en-US" sz="1000" dirty="0">
                <a:solidFill>
                  <a:schemeClr val="tx1"/>
                </a:solidFill>
              </a:rPr>
              <a:t>please visit </a:t>
            </a:r>
            <a:r>
              <a:rPr lang="en-US" sz="1000" dirty="0">
                <a:solidFill>
                  <a:schemeClr val="tx1"/>
                </a:solidFill>
                <a:hlinkClick r:id="rId3"/>
              </a:rPr>
              <a:t>https://</a:t>
            </a:r>
            <a:r>
              <a:rPr lang="en-US" sz="1000" dirty="0" smtClean="0">
                <a:solidFill>
                  <a:schemeClr val="tx1"/>
                </a:solidFill>
                <a:hlinkClick r:id="rId3"/>
              </a:rPr>
              <a:t>solano.edu/centers/early-learning-center/enrollment.php</a:t>
            </a:r>
            <a:r>
              <a:rPr lang="en-US" sz="1000" dirty="0" smtClean="0">
                <a:solidFill>
                  <a:schemeClr val="tx1"/>
                </a:solidFill>
              </a:rPr>
              <a:t> </a:t>
            </a:r>
            <a:endParaRPr lang="en-US" sz="1000" dirty="0">
              <a:solidFill>
                <a:schemeClr val="tx1"/>
              </a:solidFill>
            </a:endParaRPr>
          </a:p>
          <a:p>
            <a:pPr marL="0" lvl="0" indent="0">
              <a:buNone/>
            </a:pPr>
            <a:r>
              <a:rPr lang="en-US" sz="1200" dirty="0" smtClean="0">
                <a:solidFill>
                  <a:schemeClr val="tx1"/>
                </a:solidFill>
              </a:rPr>
              <a:t>For more information about the Early Learning Center, </a:t>
            </a:r>
            <a:r>
              <a:rPr lang="en-US" sz="1200" dirty="0">
                <a:solidFill>
                  <a:schemeClr val="tx1"/>
                </a:solidFill>
              </a:rPr>
              <a:t>please visit </a:t>
            </a:r>
            <a:r>
              <a:rPr lang="en-US" sz="1200" dirty="0">
                <a:solidFill>
                  <a:schemeClr val="tx1"/>
                </a:solidFill>
                <a:hlinkClick r:id="rId4"/>
              </a:rPr>
              <a:t>https://</a:t>
            </a:r>
            <a:r>
              <a:rPr lang="en-US" sz="1200" dirty="0" smtClean="0">
                <a:solidFill>
                  <a:schemeClr val="tx1"/>
                </a:solidFill>
                <a:hlinkClick r:id="rId4"/>
              </a:rPr>
              <a:t>solano.edu/centers/early-learning-center/index.php</a:t>
            </a:r>
            <a:r>
              <a:rPr lang="en-US" sz="1200" dirty="0" smtClean="0">
                <a:solidFill>
                  <a:schemeClr val="tx1"/>
                </a:solidFill>
              </a:rPr>
              <a:t> </a:t>
            </a:r>
            <a:endParaRPr lang="en-US" sz="1200" dirty="0">
              <a:solidFill>
                <a:schemeClr val="tx1"/>
              </a:solidFill>
            </a:endParaRPr>
          </a:p>
          <a:p>
            <a:pPr marL="0" lvl="0" indent="0">
              <a:buNone/>
            </a:pPr>
            <a:r>
              <a:rPr lang="en-US" sz="1200" dirty="0" smtClean="0">
                <a:solidFill>
                  <a:schemeClr val="tx1"/>
                </a:solidFill>
              </a:rPr>
              <a:t>If </a:t>
            </a:r>
            <a:r>
              <a:rPr lang="en-US" sz="1200" dirty="0">
                <a:solidFill>
                  <a:schemeClr val="tx1"/>
                </a:solidFill>
              </a:rPr>
              <a:t>you need additional care, or care for older children, you can connect with the local resource and referral agency – Solano Family &amp; Children’s Services for a referral for care or apply for their subsidy voucher </a:t>
            </a:r>
            <a:r>
              <a:rPr lang="en-US" sz="1200" u="sng" dirty="0">
                <a:solidFill>
                  <a:schemeClr val="tx1"/>
                </a:solidFill>
                <a:hlinkClick r:id="rId5"/>
              </a:rPr>
              <a:t>https://solanofamily.org/</a:t>
            </a:r>
            <a:endParaRPr lang="en-US" sz="1200" dirty="0">
              <a:solidFill>
                <a:schemeClr val="tx1"/>
              </a:solidFill>
            </a:endParaRPr>
          </a:p>
        </p:txBody>
      </p:sp>
    </p:spTree>
    <p:extLst>
      <p:ext uri="{BB962C8B-B14F-4D97-AF65-F5344CB8AC3E}">
        <p14:creationId xmlns:p14="http://schemas.microsoft.com/office/powerpoint/2010/main" val="19951927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DEB5E-DDC8-1727-8D98-83EBBB1B0C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6A22-0E53-8AEB-491B-9086A142BAD7}"/>
              </a:ext>
            </a:extLst>
          </p:cNvPr>
          <p:cNvSpPr>
            <a:spLocks noGrp="1"/>
          </p:cNvSpPr>
          <p:nvPr>
            <p:ph type="title"/>
          </p:nvPr>
        </p:nvSpPr>
        <p:spPr>
          <a:xfrm>
            <a:off x="838200" y="365125"/>
            <a:ext cx="10515600" cy="984669"/>
          </a:xfrm>
        </p:spPr>
        <p:txBody>
          <a:bodyPr/>
          <a:lstStyle/>
          <a:p>
            <a:r>
              <a:rPr lang="en-US" dirty="0"/>
              <a:t>Health and wellness Center</a:t>
            </a:r>
          </a:p>
        </p:txBody>
      </p:sp>
      <p:sp>
        <p:nvSpPr>
          <p:cNvPr id="3" name="Content Placeholder 2">
            <a:extLst>
              <a:ext uri="{FF2B5EF4-FFF2-40B4-BE49-F238E27FC236}">
                <a16:creationId xmlns:a16="http://schemas.microsoft.com/office/drawing/2014/main" id="{DC269931-5854-4022-54CD-2A610F09CD5A}"/>
              </a:ext>
            </a:extLst>
          </p:cNvPr>
          <p:cNvSpPr>
            <a:spLocks noGrp="1"/>
          </p:cNvSpPr>
          <p:nvPr>
            <p:ph idx="1"/>
          </p:nvPr>
        </p:nvSpPr>
        <p:spPr>
          <a:xfrm>
            <a:off x="838200" y="1264152"/>
            <a:ext cx="10515600" cy="5043152"/>
          </a:xfrm>
        </p:spPr>
        <p:txBody>
          <a:bodyPr vert="horz" lIns="91440" tIns="45720" rIns="91440" bIns="45720" rtlCol="0" anchor="t">
            <a:noAutofit/>
          </a:bodyPr>
          <a:lstStyle/>
          <a:p>
            <a:pPr marL="0" indent="0">
              <a:lnSpc>
                <a:spcPct val="100000"/>
              </a:lnSpc>
              <a:buNone/>
            </a:pPr>
            <a:r>
              <a:rPr lang="en-US" sz="1400" dirty="0">
                <a:solidFill>
                  <a:schemeClr val="tx1"/>
                </a:solidFill>
              </a:rPr>
              <a:t>Your health matters—and Solano Community College is here to support you. Our Health and Wellness Centers provide free and low-cost services to help you stay healthy, focused, and ready to succeed in college.</a:t>
            </a:r>
            <a:br>
              <a:rPr lang="en-US" sz="1400" dirty="0">
                <a:solidFill>
                  <a:schemeClr val="tx1"/>
                </a:solidFill>
              </a:rPr>
            </a:br>
            <a:r>
              <a:rPr lang="en-US" sz="1400" dirty="0">
                <a:solidFill>
                  <a:schemeClr val="tx1"/>
                </a:solidFill>
              </a:rPr>
              <a:t/>
            </a:r>
            <a:br>
              <a:rPr lang="en-US" sz="1400" dirty="0">
                <a:solidFill>
                  <a:schemeClr val="tx1"/>
                </a:solidFill>
              </a:rPr>
            </a:br>
            <a:r>
              <a:rPr lang="en-US" sz="1400" dirty="0">
                <a:solidFill>
                  <a:schemeClr val="tx1"/>
                </a:solidFill>
              </a:rPr>
              <a:t>Services include:</a:t>
            </a:r>
          </a:p>
          <a:p>
            <a:pPr>
              <a:buFont typeface="Wingdings" panose="05000000000000000000" pitchFamily="2" charset="2"/>
              <a:buChar char="§"/>
            </a:pPr>
            <a:r>
              <a:rPr lang="en-US" sz="1400" dirty="0">
                <a:solidFill>
                  <a:schemeClr val="tx1"/>
                </a:solidFill>
              </a:rPr>
              <a:t>TB Tests (Skin and Blood Draw)</a:t>
            </a:r>
          </a:p>
          <a:p>
            <a:pPr>
              <a:buFont typeface="Wingdings" panose="05000000000000000000" pitchFamily="2" charset="2"/>
              <a:buChar char="§"/>
            </a:pPr>
            <a:r>
              <a:rPr lang="en-US" sz="1400" dirty="0">
                <a:solidFill>
                  <a:schemeClr val="tx1"/>
                </a:solidFill>
              </a:rPr>
              <a:t>Flu Vaccines</a:t>
            </a:r>
          </a:p>
          <a:p>
            <a:pPr>
              <a:buFont typeface="Wingdings" panose="05000000000000000000" pitchFamily="2" charset="2"/>
              <a:buChar char="§"/>
            </a:pPr>
            <a:r>
              <a:rPr lang="en-US" sz="1400" dirty="0">
                <a:solidFill>
                  <a:schemeClr val="tx1"/>
                </a:solidFill>
              </a:rPr>
              <a:t>Over the counter medications</a:t>
            </a:r>
          </a:p>
          <a:p>
            <a:pPr>
              <a:buFont typeface="Wingdings" panose="05000000000000000000" pitchFamily="2" charset="2"/>
              <a:buChar char="§"/>
            </a:pPr>
            <a:r>
              <a:rPr lang="en-US" sz="1400" dirty="0">
                <a:solidFill>
                  <a:schemeClr val="tx1"/>
                </a:solidFill>
              </a:rPr>
              <a:t>Family Planning</a:t>
            </a:r>
          </a:p>
          <a:p>
            <a:pPr>
              <a:buFont typeface="Wingdings" panose="05000000000000000000" pitchFamily="2" charset="2"/>
              <a:buChar char="§"/>
            </a:pPr>
            <a:r>
              <a:rPr lang="en-US" sz="1400" dirty="0">
                <a:solidFill>
                  <a:schemeClr val="tx1"/>
                </a:solidFill>
              </a:rPr>
              <a:t>COVID Tests</a:t>
            </a:r>
          </a:p>
          <a:p>
            <a:pPr>
              <a:buFont typeface="Wingdings" panose="05000000000000000000" pitchFamily="2" charset="2"/>
              <a:buChar char="§"/>
            </a:pPr>
            <a:r>
              <a:rPr lang="en-US" sz="1400" dirty="0">
                <a:solidFill>
                  <a:schemeClr val="tx1"/>
                </a:solidFill>
              </a:rPr>
              <a:t>General Health Checks</a:t>
            </a:r>
          </a:p>
          <a:p>
            <a:pPr>
              <a:buFont typeface="Wingdings" panose="05000000000000000000" pitchFamily="2" charset="2"/>
              <a:buChar char="§"/>
            </a:pPr>
            <a:r>
              <a:rPr lang="en-US" sz="1400" dirty="0">
                <a:solidFill>
                  <a:schemeClr val="tx1"/>
                </a:solidFill>
              </a:rPr>
              <a:t>Blood Glucose Checks</a:t>
            </a:r>
          </a:p>
          <a:p>
            <a:pPr>
              <a:buFont typeface="Wingdings" panose="05000000000000000000" pitchFamily="2" charset="2"/>
              <a:buChar char="§"/>
            </a:pPr>
            <a:r>
              <a:rPr lang="en-US" sz="1400" dirty="0">
                <a:solidFill>
                  <a:schemeClr val="tx1"/>
                </a:solidFill>
              </a:rPr>
              <a:t>General First </a:t>
            </a:r>
            <a:r>
              <a:rPr lang="en-US" sz="1400" dirty="0" smtClean="0">
                <a:solidFill>
                  <a:schemeClr val="tx1"/>
                </a:solidFill>
              </a:rPr>
              <a:t>Aid</a:t>
            </a:r>
            <a:endParaRPr lang="en-US" sz="1400" dirty="0">
              <a:solidFill>
                <a:schemeClr val="tx1"/>
              </a:solidFill>
            </a:endParaRPr>
          </a:p>
          <a:p>
            <a:pPr>
              <a:buFont typeface="Wingdings" panose="05000000000000000000" pitchFamily="2" charset="2"/>
              <a:buChar char="§"/>
            </a:pPr>
            <a:r>
              <a:rPr lang="en-US" sz="1400" dirty="0">
                <a:solidFill>
                  <a:schemeClr val="tx1"/>
                </a:solidFill>
              </a:rPr>
              <a:t>Remote Physician Counseling</a:t>
            </a:r>
          </a:p>
          <a:p>
            <a:pPr marL="0" indent="0">
              <a:lnSpc>
                <a:spcPct val="100000"/>
              </a:lnSpc>
              <a:spcBef>
                <a:spcPts val="0"/>
              </a:spcBef>
              <a:buNone/>
            </a:pPr>
            <a:r>
              <a:rPr lang="en-US" sz="1400" dirty="0">
                <a:solidFill>
                  <a:schemeClr val="tx1"/>
                </a:solidFill>
              </a:rPr>
              <a:t/>
            </a:r>
            <a:br>
              <a:rPr lang="en-US" sz="1400" dirty="0">
                <a:solidFill>
                  <a:schemeClr val="tx1"/>
                </a:solidFill>
              </a:rPr>
            </a:br>
            <a:r>
              <a:rPr lang="en-US" sz="1400" dirty="0">
                <a:solidFill>
                  <a:schemeClr val="tx1"/>
                </a:solidFill>
              </a:rPr>
              <a:t>For more information about services, please visit </a:t>
            </a:r>
            <a:r>
              <a:rPr lang="en-US" sz="1400" dirty="0">
                <a:solidFill>
                  <a:schemeClr val="tx1"/>
                </a:solidFill>
                <a:hlinkClick r:id="rId2"/>
              </a:rPr>
              <a:t>https://solano.edu/centers/health-and-wellness-index.php</a:t>
            </a:r>
            <a:r>
              <a:rPr lang="en-US" sz="1400" dirty="0">
                <a:solidFill>
                  <a:schemeClr val="tx1"/>
                </a:solidFill>
              </a:rPr>
              <a:t> </a:t>
            </a:r>
          </a:p>
        </p:txBody>
      </p:sp>
    </p:spTree>
    <p:extLst>
      <p:ext uri="{BB962C8B-B14F-4D97-AF65-F5344CB8AC3E}">
        <p14:creationId xmlns:p14="http://schemas.microsoft.com/office/powerpoint/2010/main" val="2229431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EC414-B193-894F-D13E-D34010616F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FAB9C4-B87C-C873-FD71-CB2363862A1E}"/>
              </a:ext>
            </a:extLst>
          </p:cNvPr>
          <p:cNvSpPr>
            <a:spLocks noGrp="1"/>
          </p:cNvSpPr>
          <p:nvPr>
            <p:ph type="title"/>
          </p:nvPr>
        </p:nvSpPr>
        <p:spPr>
          <a:xfrm>
            <a:off x="838200" y="365125"/>
            <a:ext cx="10515600" cy="984669"/>
          </a:xfrm>
        </p:spPr>
        <p:txBody>
          <a:bodyPr/>
          <a:lstStyle/>
          <a:p>
            <a:r>
              <a:rPr lang="en-US" dirty="0"/>
              <a:t>Veterans Resource Center</a:t>
            </a:r>
          </a:p>
        </p:txBody>
      </p:sp>
      <p:sp>
        <p:nvSpPr>
          <p:cNvPr id="3" name="Content Placeholder 2">
            <a:extLst>
              <a:ext uri="{FF2B5EF4-FFF2-40B4-BE49-F238E27FC236}">
                <a16:creationId xmlns:a16="http://schemas.microsoft.com/office/drawing/2014/main" id="{862327B9-E5F8-2176-FCA6-97684C6292C2}"/>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spcBef>
                <a:spcPts val="0"/>
              </a:spcBef>
              <a:buNone/>
            </a:pPr>
            <a:r>
              <a:rPr lang="en-US" sz="1800" dirty="0">
                <a:solidFill>
                  <a:schemeClr val="tx1"/>
                </a:solidFill>
              </a:rPr>
              <a:t>Solano Community College is an approved educational institution by the CA Department of Consumer Affairs Bureau for Private &amp; Vocational Education, under Title 38, United States Code. The purpose of the Veterans Resource Center is to serve the needs of qualifying veterans, reservists and dependents of veterans.</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The student will receive assistance in filing for benefits, counseling through our veterans counselor on staff and we will act as the liaison between the Department of Veterans Affairs and the student. You Veterans &amp; Reservists have served your country honorably, now let us serve you!</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For more information about these and other services, stop by the Veterans Resource Center in Building 400, Office 429, or visit </a:t>
            </a:r>
            <a:r>
              <a:rPr lang="en-US" sz="1800" dirty="0">
                <a:solidFill>
                  <a:schemeClr val="tx1"/>
                </a:solidFill>
                <a:hlinkClick r:id="rId2"/>
              </a:rPr>
              <a:t>https://solano.edu/centers/veterans-resource-center/</a:t>
            </a:r>
            <a:r>
              <a:rPr lang="en-US" sz="1800" dirty="0">
                <a:solidFill>
                  <a:schemeClr val="tx1"/>
                </a:solidFill>
              </a:rPr>
              <a:t> </a:t>
            </a:r>
          </a:p>
        </p:txBody>
      </p:sp>
    </p:spTree>
    <p:extLst>
      <p:ext uri="{BB962C8B-B14F-4D97-AF65-F5344CB8AC3E}">
        <p14:creationId xmlns:p14="http://schemas.microsoft.com/office/powerpoint/2010/main" val="34562529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CA1D1-440C-0AFD-46D7-84956C789A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A5312A-3520-F317-BB68-B8EFE868171E}"/>
              </a:ext>
            </a:extLst>
          </p:cNvPr>
          <p:cNvSpPr>
            <a:spLocks noGrp="1"/>
          </p:cNvSpPr>
          <p:nvPr>
            <p:ph type="title"/>
          </p:nvPr>
        </p:nvSpPr>
        <p:spPr>
          <a:xfrm>
            <a:off x="838200" y="365125"/>
            <a:ext cx="10515600" cy="984669"/>
          </a:xfrm>
        </p:spPr>
        <p:txBody>
          <a:bodyPr/>
          <a:lstStyle/>
          <a:p>
            <a:r>
              <a:rPr lang="en-US" dirty="0" smtClean="0"/>
              <a:t>Library / Learning resource center (LRC)</a:t>
            </a:r>
            <a:endParaRPr lang="en-US" dirty="0"/>
          </a:p>
        </p:txBody>
      </p:sp>
      <p:sp>
        <p:nvSpPr>
          <p:cNvPr id="3" name="Content Placeholder 2">
            <a:extLst>
              <a:ext uri="{FF2B5EF4-FFF2-40B4-BE49-F238E27FC236}">
                <a16:creationId xmlns:a16="http://schemas.microsoft.com/office/drawing/2014/main" id="{2749F984-4712-DF14-F2A2-9A8352B433A8}"/>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800" dirty="0" smtClean="0">
                <a:solidFill>
                  <a:schemeClr val="tx1"/>
                </a:solidFill>
              </a:rPr>
              <a:t>The </a:t>
            </a:r>
            <a:r>
              <a:rPr lang="en-US" sz="1800" dirty="0" smtClean="0">
                <a:solidFill>
                  <a:schemeClr val="tx1"/>
                </a:solidFill>
              </a:rPr>
              <a:t>Library/Learning Resource Center (LRC) </a:t>
            </a:r>
            <a:r>
              <a:rPr lang="en-US" sz="1800" dirty="0">
                <a:solidFill>
                  <a:schemeClr val="tx1"/>
                </a:solidFill>
              </a:rPr>
              <a:t>is a progressive library, focused on helping students reach their academic goals. Whether through SCC's book and reference collection, periodicals, SNAP partner's collection, inter-library lending, an excellent database collection, research workshops, or knowledgeable librarians and staff, the </a:t>
            </a:r>
            <a:r>
              <a:rPr lang="en-US" sz="1800" dirty="0" smtClean="0">
                <a:solidFill>
                  <a:schemeClr val="tx1"/>
                </a:solidFill>
              </a:rPr>
              <a:t>LRC </a:t>
            </a:r>
            <a:r>
              <a:rPr lang="en-US" sz="1800" dirty="0">
                <a:solidFill>
                  <a:schemeClr val="tx1"/>
                </a:solidFill>
              </a:rPr>
              <a:t>is available to assist students achieve academic success.</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Apart from research, </a:t>
            </a:r>
            <a:r>
              <a:rPr lang="en-US" sz="1800" dirty="0" smtClean="0">
                <a:solidFill>
                  <a:schemeClr val="tx1"/>
                </a:solidFill>
              </a:rPr>
              <a:t>the LRC </a:t>
            </a:r>
            <a:r>
              <a:rPr lang="en-US" sz="1800" dirty="0">
                <a:solidFill>
                  <a:schemeClr val="tx1"/>
                </a:solidFill>
              </a:rPr>
              <a:t>also maintains a current textbook reserve collection specifically for current classes being taught at our Fairfield or Vallejo campuses</a:t>
            </a:r>
            <a:r>
              <a:rPr lang="en-US" sz="1800" dirty="0" smtClean="0">
                <a:solidFill>
                  <a:schemeClr val="tx1"/>
                </a:solidFill>
              </a:rPr>
              <a:t>.</a:t>
            </a:r>
          </a:p>
          <a:p>
            <a:pPr marL="0" indent="0">
              <a:lnSpc>
                <a:spcPct val="100000"/>
              </a:lnSpc>
              <a:buNone/>
            </a:pPr>
            <a:endParaRPr lang="en-US" sz="900" dirty="0">
              <a:solidFill>
                <a:schemeClr val="tx1"/>
              </a:solidFill>
            </a:endParaRPr>
          </a:p>
          <a:p>
            <a:pPr marL="0" indent="0">
              <a:buNone/>
            </a:pPr>
            <a:r>
              <a:rPr lang="en-US" sz="1800" dirty="0">
                <a:solidFill>
                  <a:schemeClr val="tx1"/>
                </a:solidFill>
              </a:rPr>
              <a:t>For more information or assistance, please contact us at (707) 864-7132 or visit </a:t>
            </a:r>
            <a:r>
              <a:rPr lang="en-US" sz="1800" dirty="0">
                <a:solidFill>
                  <a:schemeClr val="tx1"/>
                </a:solidFill>
                <a:hlinkClick r:id="rId2"/>
              </a:rPr>
              <a:t>https://libguides.solano.edu/home</a:t>
            </a:r>
            <a:r>
              <a:rPr lang="en-US" sz="1800" dirty="0">
                <a:solidFill>
                  <a:schemeClr val="tx1"/>
                </a:solidFill>
              </a:rPr>
              <a:t> </a:t>
            </a:r>
          </a:p>
          <a:p>
            <a:pPr marL="0" indent="0">
              <a:lnSpc>
                <a:spcPct val="100000"/>
              </a:lnSpc>
              <a:buNone/>
            </a:pPr>
            <a:endParaRPr lang="en-US" sz="900" dirty="0" smtClean="0">
              <a:solidFill>
                <a:schemeClr val="tx1"/>
              </a:solidFill>
            </a:endParaRPr>
          </a:p>
          <a:p>
            <a:pPr marL="0" indent="0">
              <a:lnSpc>
                <a:spcPct val="100000"/>
              </a:lnSpc>
              <a:buNone/>
            </a:pPr>
            <a:r>
              <a:rPr lang="en-US" sz="1800" dirty="0" smtClean="0">
                <a:solidFill>
                  <a:schemeClr val="tx1"/>
                </a:solidFill>
              </a:rPr>
              <a:t>Also located in the LRC is the Academic Success Tutoring Center (ASTC).  Here you will find free academic support for students in the form of tutoring, computer and printer access, Canvas support and </a:t>
            </a:r>
            <a:r>
              <a:rPr lang="en-US" sz="1800" dirty="0" err="1" smtClean="0">
                <a:solidFill>
                  <a:schemeClr val="tx1"/>
                </a:solidFill>
              </a:rPr>
              <a:t>sp</a:t>
            </a:r>
            <a:r>
              <a:rPr lang="en-US" sz="1800" dirty="0" smtClean="0">
                <a:solidFill>
                  <a:schemeClr val="tx1"/>
                </a:solidFill>
              </a:rPr>
              <a:t> much more.  For more information, </a:t>
            </a:r>
            <a:r>
              <a:rPr lang="en-US" sz="1800" dirty="0">
                <a:solidFill>
                  <a:schemeClr val="tx1"/>
                </a:solidFill>
              </a:rPr>
              <a:t>please visit </a:t>
            </a:r>
            <a:r>
              <a:rPr lang="en-US" sz="1800" dirty="0">
                <a:solidFill>
                  <a:schemeClr val="tx1"/>
                </a:solidFill>
                <a:hlinkClick r:id="rId3"/>
              </a:rPr>
              <a:t>https://solano.edu/centers/astc_/</a:t>
            </a:r>
            <a:r>
              <a:rPr lang="en-US" sz="1800" dirty="0" smtClean="0">
                <a:solidFill>
                  <a:schemeClr val="tx1"/>
                </a:solidFill>
                <a:hlinkClick r:id="rId3"/>
              </a:rPr>
              <a:t>index.php</a:t>
            </a:r>
            <a:r>
              <a:rPr lang="en-US" sz="1800" dirty="0" smtClean="0">
                <a:solidFill>
                  <a:schemeClr val="tx1"/>
                </a:solidFill>
              </a:rPr>
              <a:t> </a:t>
            </a:r>
            <a:r>
              <a:rPr lang="en-US" sz="1800" dirty="0">
                <a:solidFill>
                  <a:schemeClr val="tx1"/>
                </a:solidFill>
              </a:rPr>
              <a:t/>
            </a:r>
            <a:br>
              <a:rPr lang="en-US" sz="1800" dirty="0">
                <a:solidFill>
                  <a:schemeClr val="tx1"/>
                </a:solidFill>
              </a:rPr>
            </a:br>
            <a:r>
              <a:rPr lang="en-US" sz="1800" dirty="0">
                <a:solidFill>
                  <a:schemeClr val="tx1"/>
                </a:solidFill>
              </a:rPr>
              <a:t/>
            </a:r>
            <a:br>
              <a:rPr lang="en-US" sz="1800" dirty="0">
                <a:solidFill>
                  <a:schemeClr val="tx1"/>
                </a:solidFill>
              </a:rPr>
            </a:br>
            <a:endParaRPr lang="en-US" sz="1800" dirty="0">
              <a:solidFill>
                <a:schemeClr val="tx1"/>
              </a:solidFill>
            </a:endParaRPr>
          </a:p>
        </p:txBody>
      </p:sp>
    </p:spTree>
    <p:extLst>
      <p:ext uri="{BB962C8B-B14F-4D97-AF65-F5344CB8AC3E}">
        <p14:creationId xmlns:p14="http://schemas.microsoft.com/office/powerpoint/2010/main" val="2819363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08A68-0951-B9A3-2742-0901636D5B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3D98BB-75D1-693D-D106-FA3316A5FD22}"/>
              </a:ext>
            </a:extLst>
          </p:cNvPr>
          <p:cNvSpPr>
            <a:spLocks noGrp="1"/>
          </p:cNvSpPr>
          <p:nvPr>
            <p:ph type="title"/>
          </p:nvPr>
        </p:nvSpPr>
        <p:spPr>
          <a:xfrm>
            <a:off x="838200" y="365125"/>
            <a:ext cx="10515600" cy="984669"/>
          </a:xfrm>
        </p:spPr>
        <p:txBody>
          <a:bodyPr/>
          <a:lstStyle/>
          <a:p>
            <a:r>
              <a:rPr lang="en-US" dirty="0"/>
              <a:t>Bookstore</a:t>
            </a:r>
          </a:p>
        </p:txBody>
      </p:sp>
      <p:sp>
        <p:nvSpPr>
          <p:cNvPr id="3" name="Content Placeholder 2">
            <a:extLst>
              <a:ext uri="{FF2B5EF4-FFF2-40B4-BE49-F238E27FC236}">
                <a16:creationId xmlns:a16="http://schemas.microsoft.com/office/drawing/2014/main" id="{C27CDB2E-386A-436E-45DD-C9D614040AEA}"/>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800" dirty="0">
                <a:solidFill>
                  <a:schemeClr val="tx1"/>
                </a:solidFill>
              </a:rPr>
              <a:t>The bookstore sells textbooks and school supplies. The bookstore also runs an online store so students can purchase textbooks online and pick them up at the store or have them shipped to you. The bookstore also sells SCC paraphernalia, beverages, food, merchandise, reference books, and software.</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The bookstore staff welcomes you to Solano Community College! Please stop by and see us soon.</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For more information call the Bookstore at 707-864-7111, or visit </a:t>
            </a:r>
            <a:r>
              <a:rPr lang="en-US" sz="1800" dirty="0">
                <a:solidFill>
                  <a:schemeClr val="tx1"/>
                </a:solidFill>
                <a:hlinkClick r:id="rId2"/>
              </a:rPr>
              <a:t>https://www.bkstr.com/solanostore/home</a:t>
            </a:r>
            <a:r>
              <a:rPr lang="en-US" sz="1800" dirty="0">
                <a:solidFill>
                  <a:schemeClr val="tx1"/>
                </a:solidFill>
              </a:rPr>
              <a:t> </a:t>
            </a:r>
          </a:p>
        </p:txBody>
      </p:sp>
    </p:spTree>
    <p:extLst>
      <p:ext uri="{BB962C8B-B14F-4D97-AF65-F5344CB8AC3E}">
        <p14:creationId xmlns:p14="http://schemas.microsoft.com/office/powerpoint/2010/main" val="3552065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47CD2-8D0A-08DB-DA3F-523A1A55D7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62317A-1FA4-F214-6E74-1D3F2DC5A2D7}"/>
              </a:ext>
            </a:extLst>
          </p:cNvPr>
          <p:cNvSpPr>
            <a:spLocks noGrp="1"/>
          </p:cNvSpPr>
          <p:nvPr>
            <p:ph type="title"/>
          </p:nvPr>
        </p:nvSpPr>
        <p:spPr>
          <a:xfrm>
            <a:off x="838200" y="365125"/>
            <a:ext cx="10515600" cy="984669"/>
          </a:xfrm>
        </p:spPr>
        <p:txBody>
          <a:bodyPr/>
          <a:lstStyle/>
          <a:p>
            <a:r>
              <a:rPr lang="en-US" dirty="0"/>
              <a:t>Learning Centers</a:t>
            </a:r>
          </a:p>
        </p:txBody>
      </p:sp>
      <p:sp>
        <p:nvSpPr>
          <p:cNvPr id="3" name="Content Placeholder 2">
            <a:extLst>
              <a:ext uri="{FF2B5EF4-FFF2-40B4-BE49-F238E27FC236}">
                <a16:creationId xmlns:a16="http://schemas.microsoft.com/office/drawing/2014/main" id="{0606FA23-78D5-99A0-06B8-F348CCBDF788}"/>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800" dirty="0">
                <a:solidFill>
                  <a:schemeClr val="tx1"/>
                </a:solidFill>
              </a:rPr>
              <a:t>The Learning Centers at SCC offer free help to any student who wants to build or improve their academic skills.</a:t>
            </a:r>
            <a:br>
              <a:rPr lang="en-US" sz="1800" dirty="0">
                <a:solidFill>
                  <a:schemeClr val="tx1"/>
                </a:solidFill>
              </a:rPr>
            </a:br>
            <a:r>
              <a:rPr lang="en-US" sz="1800" dirty="0">
                <a:solidFill>
                  <a:schemeClr val="tx1"/>
                </a:solidFill>
              </a:rPr>
              <a:t/>
            </a:r>
            <a:br>
              <a:rPr lang="en-US" sz="1800" dirty="0">
                <a:solidFill>
                  <a:schemeClr val="tx1"/>
                </a:solidFill>
              </a:rPr>
            </a:br>
            <a:r>
              <a:rPr lang="en-US" sz="1800" b="1" dirty="0">
                <a:solidFill>
                  <a:schemeClr val="tx1"/>
                </a:solidFill>
              </a:rPr>
              <a:t>Computer and Information Science Lab</a:t>
            </a:r>
            <a:br>
              <a:rPr lang="en-US" sz="1800" b="1" dirty="0">
                <a:solidFill>
                  <a:schemeClr val="tx1"/>
                </a:solidFill>
              </a:rPr>
            </a:br>
            <a:r>
              <a:rPr lang="en-US" sz="1800" dirty="0">
                <a:solidFill>
                  <a:schemeClr val="tx1"/>
                </a:solidFill>
              </a:rPr>
              <a:t>Computer labs are located in </a:t>
            </a:r>
            <a:r>
              <a:rPr lang="en-US" sz="1800" dirty="0" smtClean="0">
                <a:solidFill>
                  <a:schemeClr val="tx1"/>
                </a:solidFill>
              </a:rPr>
              <a:t>the Library/Learning Resource Center, Building 100</a:t>
            </a:r>
            <a:r>
              <a:rPr lang="en-US" sz="1800" dirty="0" smtClean="0">
                <a:solidFill>
                  <a:schemeClr val="tx1"/>
                </a:solidFill>
              </a:rPr>
              <a:t>, </a:t>
            </a:r>
            <a:r>
              <a:rPr lang="en-US" sz="1800" dirty="0">
                <a:solidFill>
                  <a:schemeClr val="tx1"/>
                </a:solidFill>
              </a:rPr>
              <a:t>and they provide computer access and tutor to help with computer courses problems and questions.</a:t>
            </a:r>
            <a:br>
              <a:rPr lang="en-US" sz="1800" dirty="0">
                <a:solidFill>
                  <a:schemeClr val="tx1"/>
                </a:solidFill>
              </a:rPr>
            </a:br>
            <a:r>
              <a:rPr lang="en-US" sz="1800" dirty="0">
                <a:solidFill>
                  <a:schemeClr val="tx1"/>
                </a:solidFill>
              </a:rPr>
              <a:t/>
            </a:r>
            <a:br>
              <a:rPr lang="en-US" sz="1800" dirty="0">
                <a:solidFill>
                  <a:schemeClr val="tx1"/>
                </a:solidFill>
              </a:rPr>
            </a:br>
            <a:r>
              <a:rPr lang="en-US" sz="1800" b="1" dirty="0">
                <a:solidFill>
                  <a:schemeClr val="tx1"/>
                </a:solidFill>
              </a:rPr>
              <a:t>Academic Success and Tutoring Center (ASTC)</a:t>
            </a:r>
            <a:r>
              <a:rPr lang="en-US" sz="1800" dirty="0">
                <a:solidFill>
                  <a:schemeClr val="tx1"/>
                </a:solidFill>
              </a:rPr>
              <a:t/>
            </a:r>
            <a:br>
              <a:rPr lang="en-US" sz="1800" dirty="0">
                <a:solidFill>
                  <a:schemeClr val="tx1"/>
                </a:solidFill>
              </a:rPr>
            </a:br>
            <a:r>
              <a:rPr lang="en-US" sz="1800" dirty="0">
                <a:solidFill>
                  <a:schemeClr val="tx1"/>
                </a:solidFill>
              </a:rPr>
              <a:t>At the Academic Success and Tutoring Center (ASTC), we strive to give the students we serve the tools they need to become independent life-long learners. Our peer tutoring services are provided free of charge to Solano College students seeking to increase their understanding of specific course material or to improve their general learning skills.  For more information, visit </a:t>
            </a:r>
            <a:r>
              <a:rPr lang="en-US" sz="1800" dirty="0">
                <a:solidFill>
                  <a:schemeClr val="tx1"/>
                </a:solidFill>
                <a:hlinkClick r:id="rId2"/>
              </a:rPr>
              <a:t>https://solano.edu/centers/astc_/index.php</a:t>
            </a:r>
            <a:r>
              <a:rPr lang="en-US" sz="1800" dirty="0">
                <a:solidFill>
                  <a:schemeClr val="tx1"/>
                </a:solidFill>
              </a:rPr>
              <a:t> </a:t>
            </a:r>
          </a:p>
        </p:txBody>
      </p:sp>
    </p:spTree>
    <p:extLst>
      <p:ext uri="{BB962C8B-B14F-4D97-AF65-F5344CB8AC3E}">
        <p14:creationId xmlns:p14="http://schemas.microsoft.com/office/powerpoint/2010/main" val="2044012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0258-B2F0-5917-758A-FCF1AE21694B}"/>
              </a:ext>
            </a:extLst>
          </p:cNvPr>
          <p:cNvSpPr>
            <a:spLocks noGrp="1"/>
          </p:cNvSpPr>
          <p:nvPr>
            <p:ph type="title"/>
          </p:nvPr>
        </p:nvSpPr>
        <p:spPr/>
        <p:txBody>
          <a:bodyPr/>
          <a:lstStyle/>
          <a:p>
            <a:r>
              <a:rPr lang="en-US" dirty="0"/>
              <a:t>6.    Campus Services</a:t>
            </a:r>
          </a:p>
        </p:txBody>
      </p:sp>
    </p:spTree>
    <p:extLst>
      <p:ext uri="{BB962C8B-B14F-4D97-AF65-F5344CB8AC3E}">
        <p14:creationId xmlns:p14="http://schemas.microsoft.com/office/powerpoint/2010/main" val="4411693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44FBB-CB79-DBC9-717F-171B7AF907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16603-614B-B077-4D5B-897CB1CC0486}"/>
              </a:ext>
            </a:extLst>
          </p:cNvPr>
          <p:cNvSpPr>
            <a:spLocks noGrp="1"/>
          </p:cNvSpPr>
          <p:nvPr>
            <p:ph type="title"/>
          </p:nvPr>
        </p:nvSpPr>
        <p:spPr>
          <a:xfrm>
            <a:off x="838200" y="365125"/>
            <a:ext cx="10515600" cy="984669"/>
          </a:xfrm>
        </p:spPr>
        <p:txBody>
          <a:bodyPr>
            <a:normAutofit fontScale="90000"/>
          </a:bodyPr>
          <a:lstStyle/>
          <a:p>
            <a:r>
              <a:rPr lang="en-US" dirty="0"/>
              <a:t>Associated Students of Solano Community College (ASSC)</a:t>
            </a:r>
          </a:p>
        </p:txBody>
      </p:sp>
      <p:sp>
        <p:nvSpPr>
          <p:cNvPr id="3" name="Content Placeholder 2">
            <a:extLst>
              <a:ext uri="{FF2B5EF4-FFF2-40B4-BE49-F238E27FC236}">
                <a16:creationId xmlns:a16="http://schemas.microsoft.com/office/drawing/2014/main" id="{D066F4E2-8BB3-6C3A-1080-25E39B31EE2E}"/>
              </a:ext>
            </a:extLst>
          </p:cNvPr>
          <p:cNvSpPr>
            <a:spLocks noGrp="1"/>
          </p:cNvSpPr>
          <p:nvPr>
            <p:ph idx="1"/>
          </p:nvPr>
        </p:nvSpPr>
        <p:spPr>
          <a:xfrm>
            <a:off x="838200" y="1584994"/>
            <a:ext cx="10515600" cy="4902784"/>
          </a:xfrm>
        </p:spPr>
        <p:txBody>
          <a:bodyPr vert="horz" lIns="91440" tIns="45720" rIns="91440" bIns="45720" rtlCol="0" anchor="t">
            <a:noAutofit/>
          </a:bodyPr>
          <a:lstStyle/>
          <a:p>
            <a:pPr marL="0" indent="0">
              <a:lnSpc>
                <a:spcPct val="100000"/>
              </a:lnSpc>
              <a:buNone/>
            </a:pPr>
            <a:r>
              <a:rPr lang="en-US" sz="1800" dirty="0">
                <a:solidFill>
                  <a:schemeClr val="tx1"/>
                </a:solidFill>
              </a:rPr>
              <a:t>The Associated Students of Solano Community College (ASSC) is the official student government organization. It is made up of students just like you. By joining the ASSC, you will have the opportunity to participate in regional and national conferences that promote student interests.</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The ASSC legislature meets weekly to determine budgetary expenditures, establish and review policies, and coordinate programs that benefit students. For more information on how you can get involved, visit </a:t>
            </a:r>
            <a:r>
              <a:rPr lang="en-US" sz="1800" dirty="0">
                <a:solidFill>
                  <a:schemeClr val="tx1"/>
                </a:solidFill>
                <a:hlinkClick r:id="rId2"/>
              </a:rPr>
              <a:t>https://solano.edu/student-development-engagement/assc.php</a:t>
            </a:r>
            <a:r>
              <a:rPr lang="en-US" sz="1800" dirty="0">
                <a:solidFill>
                  <a:schemeClr val="tx1"/>
                </a:solidFill>
              </a:rPr>
              <a:t> </a:t>
            </a:r>
          </a:p>
        </p:txBody>
      </p:sp>
    </p:spTree>
    <p:extLst>
      <p:ext uri="{BB962C8B-B14F-4D97-AF65-F5344CB8AC3E}">
        <p14:creationId xmlns:p14="http://schemas.microsoft.com/office/powerpoint/2010/main" val="8242404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4381F-7252-2D82-D9B3-92170E1DE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43F707-DCF7-E85B-656F-CAA0F986DF26}"/>
              </a:ext>
            </a:extLst>
          </p:cNvPr>
          <p:cNvSpPr>
            <a:spLocks noGrp="1"/>
          </p:cNvSpPr>
          <p:nvPr>
            <p:ph type="title"/>
          </p:nvPr>
        </p:nvSpPr>
        <p:spPr>
          <a:xfrm>
            <a:off x="838200" y="365125"/>
            <a:ext cx="10515600" cy="984669"/>
          </a:xfrm>
        </p:spPr>
        <p:txBody>
          <a:bodyPr/>
          <a:lstStyle/>
          <a:p>
            <a:r>
              <a:rPr lang="en-US" dirty="0"/>
              <a:t>Student Clubs</a:t>
            </a:r>
          </a:p>
        </p:txBody>
      </p:sp>
      <p:sp>
        <p:nvSpPr>
          <p:cNvPr id="3" name="Content Placeholder 2">
            <a:extLst>
              <a:ext uri="{FF2B5EF4-FFF2-40B4-BE49-F238E27FC236}">
                <a16:creationId xmlns:a16="http://schemas.microsoft.com/office/drawing/2014/main" id="{53577C40-2BAF-8551-520F-FF270B79D434}"/>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800" dirty="0">
                <a:solidFill>
                  <a:schemeClr val="tx1"/>
                </a:solidFill>
              </a:rPr>
              <a:t>Joining a campus club is a great way to enrich your academic experience at Solano. There are clubs of all types on campus and they change periodically with the change of interests of the student body. These organizations focus on student interests in career options, service and social events, recreation, sports, crafts, politics, and ethnic and/or multicultural diversity. If there isn't a club that suits your needs, you can start a new club.</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For more information and a complete list of clubs available at SCC, visit </a:t>
            </a:r>
            <a:r>
              <a:rPr lang="en-US" sz="1800" dirty="0">
                <a:solidFill>
                  <a:schemeClr val="tx1"/>
                </a:solidFill>
                <a:hlinkClick r:id="rId2"/>
              </a:rPr>
              <a:t>https://solano.edu/student-development-engagement/student-organizations-index.php</a:t>
            </a:r>
            <a:r>
              <a:rPr lang="en-US" sz="1800" dirty="0">
                <a:solidFill>
                  <a:schemeClr val="tx1"/>
                </a:solidFill>
              </a:rPr>
              <a:t> </a:t>
            </a:r>
          </a:p>
        </p:txBody>
      </p:sp>
    </p:spTree>
    <p:extLst>
      <p:ext uri="{BB962C8B-B14F-4D97-AF65-F5344CB8AC3E}">
        <p14:creationId xmlns:p14="http://schemas.microsoft.com/office/powerpoint/2010/main" val="2486261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CAC3CB-190E-AD8F-2F7B-200A7F4B9E73}"/>
              </a:ext>
            </a:extLst>
          </p:cNvPr>
          <p:cNvSpPr>
            <a:spLocks noGrp="1"/>
          </p:cNvSpPr>
          <p:nvPr>
            <p:ph type="title"/>
          </p:nvPr>
        </p:nvSpPr>
        <p:spPr>
          <a:xfrm>
            <a:off x="429235" y="307731"/>
            <a:ext cx="8534400" cy="1199336"/>
          </a:xfrm>
        </p:spPr>
        <p:txBody>
          <a:bodyPr/>
          <a:lstStyle/>
          <a:p>
            <a:r>
              <a:rPr lang="en-US" dirty="0"/>
              <a:t>WELCOME</a:t>
            </a:r>
          </a:p>
        </p:txBody>
      </p:sp>
      <p:sp>
        <p:nvSpPr>
          <p:cNvPr id="6" name="Content Placeholder 5">
            <a:extLst>
              <a:ext uri="{FF2B5EF4-FFF2-40B4-BE49-F238E27FC236}">
                <a16:creationId xmlns:a16="http://schemas.microsoft.com/office/drawing/2014/main" id="{D7AA78A1-BA8E-5D1A-1CD5-6DD569F8B59D}"/>
              </a:ext>
            </a:extLst>
          </p:cNvPr>
          <p:cNvSpPr>
            <a:spLocks noGrp="1"/>
          </p:cNvSpPr>
          <p:nvPr>
            <p:ph idx="1"/>
          </p:nvPr>
        </p:nvSpPr>
        <p:spPr>
          <a:xfrm>
            <a:off x="556846" y="1292469"/>
            <a:ext cx="10515600" cy="5121276"/>
          </a:xfrm>
        </p:spPr>
        <p:txBody>
          <a:bodyPr>
            <a:noAutofit/>
          </a:bodyPr>
          <a:lstStyle/>
          <a:p>
            <a:pPr marL="0" indent="0">
              <a:buNone/>
            </a:pPr>
            <a:r>
              <a:rPr lang="en-US" sz="1800" dirty="0">
                <a:solidFill>
                  <a:schemeClr val="tx1"/>
                </a:solidFill>
              </a:rPr>
              <a:t>We are so glad you are here!  </a:t>
            </a:r>
          </a:p>
          <a:p>
            <a:pPr marL="0" indent="0">
              <a:buNone/>
            </a:pPr>
            <a:endParaRPr lang="en-US" sz="1800" dirty="0">
              <a:solidFill>
                <a:schemeClr val="tx1"/>
              </a:solidFill>
            </a:endParaRPr>
          </a:p>
          <a:p>
            <a:pPr marL="0" indent="0">
              <a:buNone/>
            </a:pPr>
            <a:r>
              <a:rPr lang="en-US" sz="1800" dirty="0">
                <a:solidFill>
                  <a:schemeClr val="tx1"/>
                </a:solidFill>
              </a:rPr>
              <a:t>Whether you’re starting college for the first time or coming back after a break, </a:t>
            </a:r>
            <a:r>
              <a:rPr lang="en-US" sz="1800" b="1" dirty="0">
                <a:solidFill>
                  <a:schemeClr val="tx1"/>
                </a:solidFill>
              </a:rPr>
              <a:t>you belong at Solano Community College!</a:t>
            </a:r>
          </a:p>
          <a:p>
            <a:pPr marL="0" indent="0">
              <a:buNone/>
            </a:pPr>
            <a:endParaRPr lang="en-US" sz="1800" b="1" dirty="0">
              <a:solidFill>
                <a:schemeClr val="tx1"/>
              </a:solidFill>
            </a:endParaRPr>
          </a:p>
          <a:p>
            <a:pPr marL="0" indent="0">
              <a:buNone/>
            </a:pPr>
            <a:r>
              <a:rPr lang="en-US" sz="1800" dirty="0">
                <a:solidFill>
                  <a:schemeClr val="tx1"/>
                </a:solidFill>
              </a:rPr>
              <a:t>Our goal is simple: to help you succeed in the classroom and beyond.  At Solano, you will find:</a:t>
            </a:r>
          </a:p>
          <a:p>
            <a:pPr>
              <a:buFont typeface="Wingdings" panose="05000000000000000000" pitchFamily="2" charset="2"/>
              <a:buChar char="§"/>
            </a:pPr>
            <a:r>
              <a:rPr lang="en-US" sz="1800" dirty="0">
                <a:solidFill>
                  <a:schemeClr val="tx1"/>
                </a:solidFill>
              </a:rPr>
              <a:t>Supporting faculty that care about your success</a:t>
            </a:r>
          </a:p>
          <a:p>
            <a:pPr>
              <a:buFont typeface="Wingdings" panose="05000000000000000000" pitchFamily="2" charset="2"/>
              <a:buChar char="§"/>
            </a:pPr>
            <a:r>
              <a:rPr lang="en-US" sz="1800" dirty="0">
                <a:solidFill>
                  <a:schemeClr val="tx1"/>
                </a:solidFill>
              </a:rPr>
              <a:t>Flexible class options – in-person, online or hybrid</a:t>
            </a:r>
          </a:p>
          <a:p>
            <a:pPr>
              <a:buFont typeface="Wingdings" panose="05000000000000000000" pitchFamily="2" charset="2"/>
              <a:buChar char="§"/>
            </a:pPr>
            <a:r>
              <a:rPr lang="en-US" sz="1800" dirty="0">
                <a:solidFill>
                  <a:schemeClr val="tx1"/>
                </a:solidFill>
              </a:rPr>
              <a:t>A community that values your voice, culture and goals</a:t>
            </a:r>
          </a:p>
          <a:p>
            <a:pPr>
              <a:buFont typeface="Wingdings" panose="05000000000000000000" pitchFamily="2" charset="2"/>
              <a:buChar char="§"/>
            </a:pPr>
            <a:endParaRPr lang="en-US" sz="1800" dirty="0">
              <a:solidFill>
                <a:schemeClr val="tx1"/>
              </a:solidFill>
            </a:endParaRPr>
          </a:p>
          <a:p>
            <a:pPr marL="0" indent="0">
              <a:buNone/>
            </a:pPr>
            <a:r>
              <a:rPr lang="en-US" sz="1800" dirty="0">
                <a:solidFill>
                  <a:schemeClr val="tx1"/>
                </a:solidFill>
              </a:rPr>
              <a:t>Let’s get started on your path to success…together! </a:t>
            </a:r>
          </a:p>
        </p:txBody>
      </p:sp>
    </p:spTree>
    <p:extLst>
      <p:ext uri="{BB962C8B-B14F-4D97-AF65-F5344CB8AC3E}">
        <p14:creationId xmlns:p14="http://schemas.microsoft.com/office/powerpoint/2010/main" val="20100797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02561-8472-965E-0C2F-13F3C9C7F6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6CCF74-4418-0F30-4AAC-5D8DB74F8ADE}"/>
              </a:ext>
            </a:extLst>
          </p:cNvPr>
          <p:cNvSpPr>
            <a:spLocks noGrp="1"/>
          </p:cNvSpPr>
          <p:nvPr>
            <p:ph type="title"/>
          </p:nvPr>
        </p:nvSpPr>
        <p:spPr>
          <a:xfrm>
            <a:off x="838200" y="365125"/>
            <a:ext cx="10515600" cy="984669"/>
          </a:xfrm>
        </p:spPr>
        <p:txBody>
          <a:bodyPr/>
          <a:lstStyle/>
          <a:p>
            <a:r>
              <a:rPr lang="en-US" dirty="0"/>
              <a:t>Athletics &amp; Sports</a:t>
            </a:r>
          </a:p>
        </p:txBody>
      </p:sp>
      <p:sp>
        <p:nvSpPr>
          <p:cNvPr id="3" name="Content Placeholder 2">
            <a:extLst>
              <a:ext uri="{FF2B5EF4-FFF2-40B4-BE49-F238E27FC236}">
                <a16:creationId xmlns:a16="http://schemas.microsoft.com/office/drawing/2014/main" id="{8D7FE177-394D-88E0-1080-9FE2ED2B57E2}"/>
              </a:ext>
            </a:extLst>
          </p:cNvPr>
          <p:cNvSpPr>
            <a:spLocks noGrp="1"/>
          </p:cNvSpPr>
          <p:nvPr>
            <p:ph idx="1"/>
          </p:nvPr>
        </p:nvSpPr>
        <p:spPr>
          <a:xfrm>
            <a:off x="838200" y="1354389"/>
            <a:ext cx="10515600" cy="5043152"/>
          </a:xfrm>
        </p:spPr>
        <p:txBody>
          <a:bodyPr vert="horz" lIns="91440" tIns="45720" rIns="91440" bIns="45720" rtlCol="0" anchor="t">
            <a:noAutofit/>
          </a:bodyPr>
          <a:lstStyle/>
          <a:p>
            <a:pPr marL="0" indent="0">
              <a:lnSpc>
                <a:spcPct val="100000"/>
              </a:lnSpc>
              <a:buNone/>
            </a:pPr>
            <a:r>
              <a:rPr lang="en-US" sz="2000" dirty="0">
                <a:solidFill>
                  <a:schemeClr val="tx1"/>
                </a:solidFill>
              </a:rPr>
              <a:t>Solano Community College offers a comprehensive and competitive intercollegiate athletic program for both men and women. The Falcon athletic teams compete as part of the Bay Valley Conference.</a:t>
            </a:r>
          </a:p>
          <a:p>
            <a:pPr marL="0" indent="0">
              <a:lnSpc>
                <a:spcPct val="100000"/>
              </a:lnSpc>
              <a:buNone/>
            </a:pPr>
            <a:endParaRPr lang="en-US" dirty="0">
              <a:solidFill>
                <a:schemeClr val="tx1"/>
              </a:solidFill>
            </a:endParaRPr>
          </a:p>
          <a:p>
            <a:pPr marL="0" indent="0">
              <a:lnSpc>
                <a:spcPct val="100000"/>
              </a:lnSpc>
              <a:buNone/>
            </a:pPr>
            <a:r>
              <a:rPr lang="en-US" sz="2000" dirty="0">
                <a:solidFill>
                  <a:schemeClr val="tx1"/>
                </a:solidFill>
              </a:rPr>
              <a:t>Sports for Women: Beach Volleyball, Basketball, Soccer, Softball, Swimming, Diving, Tennis, Volleyball.</a:t>
            </a:r>
          </a:p>
          <a:p>
            <a:pPr marL="0" indent="0">
              <a:lnSpc>
                <a:spcPct val="100000"/>
              </a:lnSpc>
              <a:buNone/>
            </a:pPr>
            <a:endParaRPr lang="en-US" dirty="0">
              <a:solidFill>
                <a:schemeClr val="tx1"/>
              </a:solidFill>
            </a:endParaRPr>
          </a:p>
          <a:p>
            <a:pPr marL="0" indent="0">
              <a:lnSpc>
                <a:spcPct val="100000"/>
              </a:lnSpc>
              <a:buNone/>
            </a:pPr>
            <a:r>
              <a:rPr lang="en-US" sz="2000" dirty="0">
                <a:solidFill>
                  <a:schemeClr val="tx1"/>
                </a:solidFill>
              </a:rPr>
              <a:t>Sports for Men</a:t>
            </a:r>
            <a:r>
              <a:rPr lang="en-US" dirty="0">
                <a:solidFill>
                  <a:schemeClr val="tx1"/>
                </a:solidFill>
              </a:rPr>
              <a:t>: Baseball, Basketball, Swimming, Diving, Tennis.</a:t>
            </a:r>
            <a:endParaRPr lang="en-US" sz="2000" dirty="0">
              <a:solidFill>
                <a:schemeClr val="tx1"/>
              </a:solidFill>
            </a:endParaRPr>
          </a:p>
          <a:p>
            <a:pPr marL="0" indent="0">
              <a:lnSpc>
                <a:spcPct val="100000"/>
              </a:lnSpc>
              <a:buNone/>
            </a:pPr>
            <a:endParaRPr lang="en-US" sz="2000" dirty="0">
              <a:solidFill>
                <a:schemeClr val="tx1"/>
              </a:solidFill>
            </a:endParaRPr>
          </a:p>
          <a:p>
            <a:pPr marL="0" indent="0">
              <a:lnSpc>
                <a:spcPct val="100000"/>
              </a:lnSpc>
              <a:buNone/>
            </a:pPr>
            <a:r>
              <a:rPr lang="en-US" sz="2000" dirty="0">
                <a:solidFill>
                  <a:schemeClr val="tx1"/>
                </a:solidFill>
              </a:rPr>
              <a:t>For more information on eligibility, refer to the college catalog or visit </a:t>
            </a:r>
            <a:r>
              <a:rPr lang="en-US" dirty="0">
                <a:hlinkClick r:id="rId2"/>
              </a:rPr>
              <a:t>https://www.solanoathletics.com/landing/index</a:t>
            </a:r>
            <a:r>
              <a:rPr lang="en-US" dirty="0"/>
              <a:t> </a:t>
            </a:r>
          </a:p>
        </p:txBody>
      </p:sp>
    </p:spTree>
    <p:extLst>
      <p:ext uri="{BB962C8B-B14F-4D97-AF65-F5344CB8AC3E}">
        <p14:creationId xmlns:p14="http://schemas.microsoft.com/office/powerpoint/2010/main" val="25043928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525E7-BE6D-9506-AEA4-1538349F792F}"/>
              </a:ext>
            </a:extLst>
          </p:cNvPr>
          <p:cNvSpPr>
            <a:spLocks noGrp="1"/>
          </p:cNvSpPr>
          <p:nvPr>
            <p:ph type="title"/>
          </p:nvPr>
        </p:nvSpPr>
        <p:spPr/>
        <p:txBody>
          <a:bodyPr/>
          <a:lstStyle/>
          <a:p>
            <a:r>
              <a:rPr lang="en-US" dirty="0"/>
              <a:t>7.    Educational Planning</a:t>
            </a:r>
          </a:p>
        </p:txBody>
      </p:sp>
    </p:spTree>
    <p:extLst>
      <p:ext uri="{BB962C8B-B14F-4D97-AF65-F5344CB8AC3E}">
        <p14:creationId xmlns:p14="http://schemas.microsoft.com/office/powerpoint/2010/main" val="33942827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BF192-6843-3586-B737-BE7FD231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5A2733-B7D8-422C-D1DC-FF3BFD1201CE}"/>
              </a:ext>
            </a:extLst>
          </p:cNvPr>
          <p:cNvSpPr>
            <a:spLocks noGrp="1"/>
          </p:cNvSpPr>
          <p:nvPr>
            <p:ph type="title"/>
          </p:nvPr>
        </p:nvSpPr>
        <p:spPr>
          <a:xfrm>
            <a:off x="457200" y="365125"/>
            <a:ext cx="10896600" cy="904458"/>
          </a:xfrm>
        </p:spPr>
        <p:txBody>
          <a:bodyPr/>
          <a:lstStyle/>
          <a:p>
            <a:r>
              <a:rPr lang="en-US" dirty="0"/>
              <a:t>Hours of Study</a:t>
            </a:r>
          </a:p>
        </p:txBody>
      </p:sp>
      <p:sp>
        <p:nvSpPr>
          <p:cNvPr id="3" name="Content Placeholder 2">
            <a:extLst>
              <a:ext uri="{FF2B5EF4-FFF2-40B4-BE49-F238E27FC236}">
                <a16:creationId xmlns:a16="http://schemas.microsoft.com/office/drawing/2014/main" id="{78F80A0E-9A26-9E11-6105-C37102BE28AD}"/>
              </a:ext>
            </a:extLst>
          </p:cNvPr>
          <p:cNvSpPr>
            <a:spLocks noGrp="1"/>
          </p:cNvSpPr>
          <p:nvPr>
            <p:ph sz="half" idx="1"/>
          </p:nvPr>
        </p:nvSpPr>
        <p:spPr>
          <a:xfrm>
            <a:off x="457200" y="1474704"/>
            <a:ext cx="10972800" cy="4351338"/>
          </a:xfrm>
        </p:spPr>
        <p:txBody>
          <a:bodyPr vert="horz" lIns="91440" tIns="45720" rIns="91440" bIns="45720" rtlCol="0" anchor="t">
            <a:noAutofit/>
          </a:bodyPr>
          <a:lstStyle/>
          <a:p>
            <a:pPr marL="0" indent="0">
              <a:lnSpc>
                <a:spcPct val="100000"/>
              </a:lnSpc>
              <a:buNone/>
            </a:pPr>
            <a:r>
              <a:rPr lang="en-US" sz="1800" dirty="0">
                <a:solidFill>
                  <a:schemeClr val="tx1"/>
                </a:solidFill>
              </a:rPr>
              <a:t>For every unit of class, it is expected that a student will spend two hours of study outside the classroom each week. Therefore, a 3-unit course will require three hours in class and six hours of study time outside of class. All told, a 3-unit class will require a commitment of 9 hours per week.</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A full load of courses is considered to be 12 units, because, as you will see, it is similar to working a full time job. Let's assume you are carrying a full load and spend 12 hours per week in class.</a:t>
            </a:r>
          </a:p>
          <a:p>
            <a:pPr marL="0" indent="0">
              <a:lnSpc>
                <a:spcPct val="100000"/>
              </a:lnSpc>
              <a:buNone/>
            </a:pPr>
            <a:r>
              <a:rPr lang="en-US" sz="1800" dirty="0">
                <a:solidFill>
                  <a:schemeClr val="tx1"/>
                </a:solidFill>
              </a:rPr>
              <a:t>Based on the 2:1 ratio of study time to class time, you will likely spend an additional 24-36 hours per week studying. That is a 36 to 48 hour a week commitment to college.</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It is important for new students to remember this when scheduling classes.</a:t>
            </a:r>
          </a:p>
        </p:txBody>
      </p:sp>
    </p:spTree>
    <p:extLst>
      <p:ext uri="{BB962C8B-B14F-4D97-AF65-F5344CB8AC3E}">
        <p14:creationId xmlns:p14="http://schemas.microsoft.com/office/powerpoint/2010/main" val="35026834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96E54-6387-47E7-7C88-FFD6110C3F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6B22DD-DCEC-34A5-D23B-C968D65EF999}"/>
              </a:ext>
            </a:extLst>
          </p:cNvPr>
          <p:cNvSpPr>
            <a:spLocks noGrp="1"/>
          </p:cNvSpPr>
          <p:nvPr>
            <p:ph type="title"/>
          </p:nvPr>
        </p:nvSpPr>
        <p:spPr>
          <a:xfrm>
            <a:off x="838200" y="365125"/>
            <a:ext cx="10515600" cy="984669"/>
          </a:xfrm>
        </p:spPr>
        <p:txBody>
          <a:bodyPr/>
          <a:lstStyle/>
          <a:p>
            <a:r>
              <a:rPr lang="en-US" dirty="0"/>
              <a:t>Types of Classes</a:t>
            </a:r>
          </a:p>
        </p:txBody>
      </p:sp>
      <p:sp>
        <p:nvSpPr>
          <p:cNvPr id="3" name="Content Placeholder 2">
            <a:extLst>
              <a:ext uri="{FF2B5EF4-FFF2-40B4-BE49-F238E27FC236}">
                <a16:creationId xmlns:a16="http://schemas.microsoft.com/office/drawing/2014/main" id="{4981815C-E4B9-0751-A310-78CA84C53EF7}"/>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800" dirty="0">
                <a:solidFill>
                  <a:schemeClr val="tx1"/>
                </a:solidFill>
              </a:rPr>
              <a:t>As they say, sometimes "life happens." But it doesn't always have to get in the way of your academic goals. At Solano Community College, you have a number of options when planning how to integrate college with everyday life.</a:t>
            </a:r>
            <a:br>
              <a:rPr lang="en-US" sz="1800" dirty="0">
                <a:solidFill>
                  <a:schemeClr val="tx1"/>
                </a:solidFill>
              </a:rPr>
            </a:br>
            <a:endParaRPr lang="en-US" sz="1800" dirty="0">
              <a:solidFill>
                <a:schemeClr val="tx1"/>
              </a:solidFill>
            </a:endParaRPr>
          </a:p>
          <a:p>
            <a:pPr>
              <a:lnSpc>
                <a:spcPct val="100000"/>
              </a:lnSpc>
              <a:buFont typeface="Wingdings" panose="05000000000000000000" pitchFamily="2" charset="2"/>
              <a:buChar char="§"/>
            </a:pPr>
            <a:r>
              <a:rPr lang="en-US" sz="1800" dirty="0">
                <a:solidFill>
                  <a:schemeClr val="tx1"/>
                </a:solidFill>
              </a:rPr>
              <a:t>Classroom Instruction: SCC offers a variety of classes to meet the rigors of just about any schedule. Options include day, afternoon, or evening classes, and once a week classes (including Saturdays).</a:t>
            </a:r>
          </a:p>
          <a:p>
            <a:pPr>
              <a:lnSpc>
                <a:spcPct val="100000"/>
              </a:lnSpc>
              <a:buFont typeface="Wingdings" panose="05000000000000000000" pitchFamily="2" charset="2"/>
              <a:buChar char="§"/>
            </a:pPr>
            <a:r>
              <a:rPr lang="en-US" sz="1800" dirty="0">
                <a:solidFill>
                  <a:schemeClr val="tx1"/>
                </a:solidFill>
              </a:rPr>
              <a:t>Online Classes: Take eligible classes from any computer with an Internet connection.</a:t>
            </a:r>
          </a:p>
          <a:p>
            <a:pPr>
              <a:lnSpc>
                <a:spcPct val="100000"/>
              </a:lnSpc>
              <a:buFont typeface="Wingdings" panose="05000000000000000000" pitchFamily="2" charset="2"/>
              <a:buChar char="§"/>
            </a:pPr>
            <a:r>
              <a:rPr lang="en-US" sz="1800" dirty="0">
                <a:solidFill>
                  <a:schemeClr val="tx1"/>
                </a:solidFill>
              </a:rPr>
              <a:t>Hybrid Classes: Combines classroom instruction with online learning.</a:t>
            </a:r>
          </a:p>
          <a:p>
            <a:pPr marL="0" indent="0">
              <a:lnSpc>
                <a:spcPct val="100000"/>
              </a:lnSpc>
              <a:buNone/>
            </a:pPr>
            <a:endParaRPr lang="en-US" sz="2000" dirty="0"/>
          </a:p>
        </p:txBody>
      </p:sp>
    </p:spTree>
    <p:extLst>
      <p:ext uri="{BB962C8B-B14F-4D97-AF65-F5344CB8AC3E}">
        <p14:creationId xmlns:p14="http://schemas.microsoft.com/office/powerpoint/2010/main" val="40168504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5F66C-8BFD-F4B8-477D-B5DA6F8F7B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7A8F49-713D-EC15-1644-6E3C30E5F5C9}"/>
              </a:ext>
            </a:extLst>
          </p:cNvPr>
          <p:cNvSpPr>
            <a:spLocks noGrp="1"/>
          </p:cNvSpPr>
          <p:nvPr>
            <p:ph type="title"/>
          </p:nvPr>
        </p:nvSpPr>
        <p:spPr>
          <a:xfrm>
            <a:off x="838200" y="365125"/>
            <a:ext cx="10515600" cy="984669"/>
          </a:xfrm>
        </p:spPr>
        <p:txBody>
          <a:bodyPr>
            <a:normAutofit fontScale="90000"/>
          </a:bodyPr>
          <a:lstStyle/>
          <a:p>
            <a:r>
              <a:rPr lang="en-US" dirty="0"/>
              <a:t>Dates &amp; Deadlines and Academic Calendar</a:t>
            </a:r>
          </a:p>
        </p:txBody>
      </p:sp>
      <p:sp>
        <p:nvSpPr>
          <p:cNvPr id="3" name="Content Placeholder 2">
            <a:extLst>
              <a:ext uri="{FF2B5EF4-FFF2-40B4-BE49-F238E27FC236}">
                <a16:creationId xmlns:a16="http://schemas.microsoft.com/office/drawing/2014/main" id="{51933D26-5FD5-2C03-2646-E587691B8804}"/>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600" dirty="0">
                <a:solidFill>
                  <a:schemeClr val="tx1"/>
                </a:solidFill>
              </a:rPr>
              <a:t>There are important dates throughout the semester that you should be aware of.  Most of the important dates will have an impact on your academic success if missed.  </a:t>
            </a:r>
          </a:p>
          <a:p>
            <a:pPr>
              <a:lnSpc>
                <a:spcPct val="100000"/>
              </a:lnSpc>
              <a:buFont typeface="Wingdings" panose="05000000000000000000" pitchFamily="2" charset="2"/>
              <a:buChar char="§"/>
            </a:pPr>
            <a:r>
              <a:rPr lang="en-US" sz="1600" dirty="0">
                <a:solidFill>
                  <a:schemeClr val="tx1"/>
                </a:solidFill>
              </a:rPr>
              <a:t>Last day to drop a class with a refund = 10% of the class meetings</a:t>
            </a:r>
          </a:p>
          <a:p>
            <a:pPr>
              <a:lnSpc>
                <a:spcPct val="100000"/>
              </a:lnSpc>
              <a:buFont typeface="Wingdings" panose="05000000000000000000" pitchFamily="2" charset="2"/>
              <a:buChar char="§"/>
            </a:pPr>
            <a:r>
              <a:rPr lang="en-US" sz="1600" dirty="0">
                <a:solidFill>
                  <a:schemeClr val="tx1"/>
                </a:solidFill>
              </a:rPr>
              <a:t>Last day to add/drop = the day before census, or 20% of the class meetings</a:t>
            </a:r>
          </a:p>
          <a:p>
            <a:pPr>
              <a:lnSpc>
                <a:spcPct val="100000"/>
              </a:lnSpc>
              <a:buFont typeface="Wingdings" panose="05000000000000000000" pitchFamily="2" charset="2"/>
              <a:buChar char="§"/>
            </a:pPr>
            <a:r>
              <a:rPr lang="en-US" sz="1600" dirty="0">
                <a:solidFill>
                  <a:schemeClr val="tx1"/>
                </a:solidFill>
              </a:rPr>
              <a:t>Last day to drop with a W = 75% of the class meetings</a:t>
            </a:r>
          </a:p>
          <a:p>
            <a:pPr>
              <a:lnSpc>
                <a:spcPct val="100000"/>
              </a:lnSpc>
              <a:buFont typeface="Wingdings" panose="05000000000000000000" pitchFamily="2" charset="2"/>
              <a:buChar char="§"/>
            </a:pPr>
            <a:r>
              <a:rPr lang="en-US" sz="1600" dirty="0">
                <a:solidFill>
                  <a:schemeClr val="tx1"/>
                </a:solidFill>
              </a:rPr>
              <a:t>Last day to opt for Pass/No Pass grading for a class = Last day of instruction for the class</a:t>
            </a:r>
          </a:p>
          <a:p>
            <a:pPr marL="0" indent="0">
              <a:lnSpc>
                <a:spcPct val="100000"/>
              </a:lnSpc>
              <a:buNone/>
            </a:pPr>
            <a:r>
              <a:rPr lang="en-US" sz="1600" dirty="0">
                <a:solidFill>
                  <a:schemeClr val="tx1"/>
                </a:solidFill>
              </a:rPr>
              <a:t>Important dates for each term can be found by visiting </a:t>
            </a:r>
            <a:r>
              <a:rPr lang="en-US" sz="1600" dirty="0">
                <a:solidFill>
                  <a:schemeClr val="tx1"/>
                </a:solidFill>
                <a:hlinkClick r:id="rId2"/>
              </a:rPr>
              <a:t>https://solano.edu/admissions/Important-Resources/ar-dates.php</a:t>
            </a:r>
            <a:r>
              <a:rPr lang="en-US" sz="1600" dirty="0">
                <a:solidFill>
                  <a:schemeClr val="tx1"/>
                </a:solidFill>
              </a:rPr>
              <a:t> </a:t>
            </a:r>
          </a:p>
          <a:p>
            <a:pPr marL="0" indent="0">
              <a:lnSpc>
                <a:spcPct val="100000"/>
              </a:lnSpc>
              <a:buNone/>
            </a:pPr>
            <a:endParaRPr lang="en-US" sz="1600" dirty="0">
              <a:solidFill>
                <a:schemeClr val="tx1"/>
              </a:solidFill>
            </a:endParaRPr>
          </a:p>
          <a:p>
            <a:pPr marL="0" indent="0">
              <a:lnSpc>
                <a:spcPct val="100000"/>
              </a:lnSpc>
              <a:buNone/>
            </a:pPr>
            <a:r>
              <a:rPr lang="en-US" sz="1600" dirty="0">
                <a:solidFill>
                  <a:schemeClr val="tx1"/>
                </a:solidFill>
              </a:rPr>
              <a:t>The Academic Calendar is where you start/end dates of future terms, finals schedules and holidays.  The calendar can be found by visiting </a:t>
            </a:r>
            <a:r>
              <a:rPr lang="en-US" sz="1600" dirty="0">
                <a:solidFill>
                  <a:schemeClr val="tx1"/>
                </a:solidFill>
                <a:hlinkClick r:id="rId3"/>
              </a:rPr>
              <a:t>https://solano.edu/administrative-offices/academic-affairs/academic-calendar.php</a:t>
            </a:r>
            <a:r>
              <a:rPr lang="en-US" sz="1600" dirty="0">
                <a:solidFill>
                  <a:schemeClr val="tx1"/>
                </a:solidFill>
              </a:rPr>
              <a:t> </a:t>
            </a:r>
          </a:p>
        </p:txBody>
      </p:sp>
    </p:spTree>
    <p:extLst>
      <p:ext uri="{BB962C8B-B14F-4D97-AF65-F5344CB8AC3E}">
        <p14:creationId xmlns:p14="http://schemas.microsoft.com/office/powerpoint/2010/main" val="39538144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EA94D-F09C-5907-A1DF-3C8DCCCFAD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55326-1741-534E-9C0D-C00716ACC88E}"/>
              </a:ext>
            </a:extLst>
          </p:cNvPr>
          <p:cNvSpPr>
            <a:spLocks noGrp="1"/>
          </p:cNvSpPr>
          <p:nvPr>
            <p:ph type="title"/>
          </p:nvPr>
        </p:nvSpPr>
        <p:spPr>
          <a:xfrm>
            <a:off x="838200" y="365125"/>
            <a:ext cx="10515600" cy="984669"/>
          </a:xfrm>
        </p:spPr>
        <p:txBody>
          <a:bodyPr/>
          <a:lstStyle/>
          <a:p>
            <a:r>
              <a:rPr lang="en-US" dirty="0"/>
              <a:t>Grades – Part 1</a:t>
            </a:r>
          </a:p>
        </p:txBody>
      </p:sp>
      <p:sp>
        <p:nvSpPr>
          <p:cNvPr id="3" name="Content Placeholder 2">
            <a:extLst>
              <a:ext uri="{FF2B5EF4-FFF2-40B4-BE49-F238E27FC236}">
                <a16:creationId xmlns:a16="http://schemas.microsoft.com/office/drawing/2014/main" id="{FBCC0490-9070-F51F-7BF8-06124DE8D5BB}"/>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800" dirty="0">
                <a:solidFill>
                  <a:schemeClr val="tx1"/>
                </a:solidFill>
              </a:rPr>
              <a:t>Grades are an important measure of academic performance. In order to graduate from SCC, a student must earn a minimum 2.0 cumulative Grade Point Average (GPA). Grading at SCC is based on the traditional "A" through "F" system.</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You may choose to take some courses on a Pass/No Pass basis. There are no grade points assigned to a Pass/No Pass class so your GPA will not be affected, regardless of whether you pass the class or not.</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Incomplete (I) grades are  offered when emergencies or unforeseeable circumstances dictate.</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The instructor will state conditions for removal of an "I." A final grade will be given when the conditions stated by the instructor have either been met, or the time limit for completing the work has passed.</a:t>
            </a:r>
            <a:br>
              <a:rPr lang="en-US" sz="1800" dirty="0">
                <a:solidFill>
                  <a:schemeClr val="tx1"/>
                </a:solidFill>
              </a:rPr>
            </a:br>
            <a:r>
              <a:rPr lang="en-US" sz="1800" dirty="0">
                <a:solidFill>
                  <a:schemeClr val="tx1"/>
                </a:solidFill>
              </a:rPr>
              <a:t/>
            </a:r>
            <a:br>
              <a:rPr lang="en-US" sz="1800" dirty="0">
                <a:solidFill>
                  <a:schemeClr val="tx1"/>
                </a:solidFill>
              </a:rPr>
            </a:br>
            <a:endParaRPr lang="en-US" sz="1800" dirty="0">
              <a:solidFill>
                <a:schemeClr val="tx1"/>
              </a:solidFill>
            </a:endParaRPr>
          </a:p>
        </p:txBody>
      </p:sp>
    </p:spTree>
    <p:extLst>
      <p:ext uri="{BB962C8B-B14F-4D97-AF65-F5344CB8AC3E}">
        <p14:creationId xmlns:p14="http://schemas.microsoft.com/office/powerpoint/2010/main" val="20851770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F816D-5540-06FF-ACCE-73692D952C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41F95F-9800-CFC0-6D10-FA615FA76FD1}"/>
              </a:ext>
            </a:extLst>
          </p:cNvPr>
          <p:cNvSpPr>
            <a:spLocks noGrp="1"/>
          </p:cNvSpPr>
          <p:nvPr>
            <p:ph type="title"/>
          </p:nvPr>
        </p:nvSpPr>
        <p:spPr>
          <a:xfrm>
            <a:off x="838200" y="365125"/>
            <a:ext cx="10515600" cy="984669"/>
          </a:xfrm>
        </p:spPr>
        <p:txBody>
          <a:bodyPr/>
          <a:lstStyle/>
          <a:p>
            <a:r>
              <a:rPr lang="en-US" dirty="0"/>
              <a:t>Grades – Part 2</a:t>
            </a:r>
          </a:p>
        </p:txBody>
      </p:sp>
      <p:sp>
        <p:nvSpPr>
          <p:cNvPr id="3" name="Content Placeholder 2">
            <a:extLst>
              <a:ext uri="{FF2B5EF4-FFF2-40B4-BE49-F238E27FC236}">
                <a16:creationId xmlns:a16="http://schemas.microsoft.com/office/drawing/2014/main" id="{FA2B7CBD-E1B6-232D-EF45-79D4F10343A9}"/>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buNone/>
            </a:pPr>
            <a:r>
              <a:rPr lang="en-US" sz="1800" dirty="0">
                <a:solidFill>
                  <a:schemeClr val="tx1"/>
                </a:solidFill>
              </a:rPr>
              <a:t>If the instructor agrees, you may audit a course. Students auditing a course may not change their status in the class to receive credit once the course has started.  Classes with Canvas cannot be audited. </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If a class is too difficult, or there are circumstances outside of class that prevent you from attending regularly, make sure you officially withdraw from the class before the drop date specified on the dates &amp; deadlines calendar.</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Classes that have not been dropped on time will be marked "W" for Withdrawal and you will get no credit for the course. An excessive number of units with a grade of "W" may lead to academic probation and financial aid disqualification.</a:t>
            </a:r>
          </a:p>
          <a:p>
            <a:pPr marL="0" indent="0">
              <a:lnSpc>
                <a:spcPct val="100000"/>
              </a:lnSpc>
              <a:buNone/>
            </a:pPr>
            <a:endParaRPr lang="en-US" sz="1800" dirty="0">
              <a:solidFill>
                <a:schemeClr val="tx1"/>
              </a:solidFill>
            </a:endParaRPr>
          </a:p>
        </p:txBody>
      </p:sp>
    </p:spTree>
    <p:extLst>
      <p:ext uri="{BB962C8B-B14F-4D97-AF65-F5344CB8AC3E}">
        <p14:creationId xmlns:p14="http://schemas.microsoft.com/office/powerpoint/2010/main" val="20997164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966C5-8EB2-70DB-F8A3-EB10DE548E36}"/>
              </a:ext>
            </a:extLst>
          </p:cNvPr>
          <p:cNvSpPr>
            <a:spLocks noGrp="1"/>
          </p:cNvSpPr>
          <p:nvPr>
            <p:ph type="title"/>
          </p:nvPr>
        </p:nvSpPr>
        <p:spPr>
          <a:xfrm>
            <a:off x="838200" y="365125"/>
            <a:ext cx="10515600" cy="814221"/>
          </a:xfrm>
        </p:spPr>
        <p:txBody>
          <a:bodyPr/>
          <a:lstStyle/>
          <a:p>
            <a:r>
              <a:rPr lang="en-US" dirty="0"/>
              <a:t>Student Rights</a:t>
            </a:r>
          </a:p>
        </p:txBody>
      </p:sp>
      <p:sp>
        <p:nvSpPr>
          <p:cNvPr id="3" name="Content Placeholder 2">
            <a:extLst>
              <a:ext uri="{FF2B5EF4-FFF2-40B4-BE49-F238E27FC236}">
                <a16:creationId xmlns:a16="http://schemas.microsoft.com/office/drawing/2014/main" id="{A19901EE-185F-692A-A038-81585C94033F}"/>
              </a:ext>
            </a:extLst>
          </p:cNvPr>
          <p:cNvSpPr>
            <a:spLocks noGrp="1"/>
          </p:cNvSpPr>
          <p:nvPr>
            <p:ph idx="1"/>
          </p:nvPr>
        </p:nvSpPr>
        <p:spPr>
          <a:xfrm>
            <a:off x="838200" y="1187565"/>
            <a:ext cx="10515600" cy="5490713"/>
          </a:xfrm>
        </p:spPr>
        <p:txBody>
          <a:bodyPr vert="horz" lIns="91440" tIns="45720" rIns="91440" bIns="45720" rtlCol="0" anchor="t">
            <a:noAutofit/>
          </a:bodyPr>
          <a:lstStyle/>
          <a:p>
            <a:pPr marL="0" indent="0">
              <a:lnSpc>
                <a:spcPct val="100000"/>
              </a:lnSpc>
              <a:spcBef>
                <a:spcPts val="0"/>
              </a:spcBef>
              <a:buNone/>
            </a:pPr>
            <a:r>
              <a:rPr lang="en-US" sz="1400" b="1" dirty="0">
                <a:solidFill>
                  <a:schemeClr val="tx1"/>
                </a:solidFill>
              </a:rPr>
              <a:t>Privacy of Student Records</a:t>
            </a:r>
            <a:r>
              <a:rPr lang="en-US" sz="1400" dirty="0">
                <a:solidFill>
                  <a:schemeClr val="tx1"/>
                </a:solidFill>
              </a:rPr>
              <a:t> - Students at Solano College are guaranteed certain rights regarding their school records and information which they provide to the College. These rights are defined in Public Law 93-380 (§438), the Family Educational Rights and Privacy Act (FERPA) of 1974 and include:</a:t>
            </a:r>
          </a:p>
          <a:p>
            <a:pPr marL="971550" lvl="1" indent="0">
              <a:lnSpc>
                <a:spcPct val="100000"/>
              </a:lnSpc>
              <a:spcBef>
                <a:spcPts val="0"/>
              </a:spcBef>
              <a:buAutoNum type="arabicPeriod"/>
            </a:pPr>
            <a:r>
              <a:rPr lang="en-US" sz="1400" dirty="0">
                <a:solidFill>
                  <a:schemeClr val="tx1"/>
                </a:solidFill>
              </a:rPr>
              <a:t>The right to inspect and review official student records;</a:t>
            </a:r>
          </a:p>
          <a:p>
            <a:pPr marL="971550" lvl="1" indent="0">
              <a:lnSpc>
                <a:spcPct val="100000"/>
              </a:lnSpc>
              <a:spcBef>
                <a:spcPts val="0"/>
              </a:spcBef>
              <a:buAutoNum type="arabicPeriod"/>
            </a:pPr>
            <a:r>
              <a:rPr lang="en-US" sz="1400" dirty="0">
                <a:solidFill>
                  <a:schemeClr val="tx1"/>
                </a:solidFill>
              </a:rPr>
              <a:t>The right to challenge the correctness of these records;</a:t>
            </a:r>
          </a:p>
          <a:p>
            <a:pPr marL="971550" lvl="1" indent="0">
              <a:lnSpc>
                <a:spcPct val="100000"/>
              </a:lnSpc>
              <a:spcBef>
                <a:spcPts val="0"/>
              </a:spcBef>
              <a:buAutoNum type="arabicPeriod"/>
            </a:pPr>
            <a:r>
              <a:rPr lang="en-US" sz="1400" dirty="0">
                <a:solidFill>
                  <a:schemeClr val="tx1"/>
                </a:solidFill>
              </a:rPr>
              <a:t>The right of controlled access and release of information.</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b="1" dirty="0">
                <a:solidFill>
                  <a:schemeClr val="tx1"/>
                </a:solidFill>
              </a:rPr>
              <a:t>Civil Rights </a:t>
            </a:r>
            <a:r>
              <a:rPr lang="en-US" sz="1400" dirty="0">
                <a:solidFill>
                  <a:schemeClr val="tx1"/>
                </a:solidFill>
              </a:rPr>
              <a:t>- It is the policy of the Solano Community College District, based on California Title V regulations, that no person, on the basis of ethnic group identification, religion, age, sex, color or physical or mental disability, shall be unlawfully subjected to discrimination under any program or activity that is funded directly by, or that receives any financial assistance from, the Chancellor or Board of Governors of the California Community Colleges.</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dirty="0">
                <a:solidFill>
                  <a:schemeClr val="tx1"/>
                </a:solidFill>
              </a:rPr>
              <a:t>Complaints should be directed to the Director of Human Resources, Building 600. Alternatively, an individual who believes that he or she or a specific class of individuals has been subjected to discrimination on the basis of disability may file a complaint directly with the Federal Department of Education.</a:t>
            </a:r>
          </a:p>
          <a:p>
            <a:pPr marL="0" indent="0">
              <a:lnSpc>
                <a:spcPct val="100000"/>
              </a:lnSpc>
              <a:spcBef>
                <a:spcPts val="0"/>
              </a:spcBef>
              <a:buNone/>
            </a:pPr>
            <a:endParaRPr lang="en-US" sz="1400" dirty="0">
              <a:solidFill>
                <a:schemeClr val="tx1"/>
              </a:solidFill>
            </a:endParaRPr>
          </a:p>
          <a:p>
            <a:pPr marL="0" indent="0">
              <a:lnSpc>
                <a:spcPct val="100000"/>
              </a:lnSpc>
              <a:spcBef>
                <a:spcPts val="0"/>
              </a:spcBef>
              <a:buNone/>
            </a:pPr>
            <a:r>
              <a:rPr lang="en-US" sz="1400" dirty="0">
                <a:solidFill>
                  <a:schemeClr val="tx1"/>
                </a:solidFill>
              </a:rPr>
              <a:t>For more information on Student Rights, please visit </a:t>
            </a:r>
            <a:r>
              <a:rPr lang="en-US" sz="1400" dirty="0">
                <a:solidFill>
                  <a:schemeClr val="tx1"/>
                </a:solidFill>
                <a:hlinkClick r:id="rId2"/>
              </a:rPr>
              <a:t>https://solano.omniweb.cloud/administrative-offices/student-services/student-rights-conduct.php</a:t>
            </a:r>
            <a:r>
              <a:rPr lang="en-US" sz="1400" dirty="0">
                <a:solidFill>
                  <a:schemeClr val="tx1"/>
                </a:solidFill>
              </a:rPr>
              <a:t> </a:t>
            </a:r>
          </a:p>
        </p:txBody>
      </p:sp>
    </p:spTree>
    <p:extLst>
      <p:ext uri="{BB962C8B-B14F-4D97-AF65-F5344CB8AC3E}">
        <p14:creationId xmlns:p14="http://schemas.microsoft.com/office/powerpoint/2010/main" val="27808847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7DABA-1244-305F-E395-E5BC7E5C7243}"/>
              </a:ext>
            </a:extLst>
          </p:cNvPr>
          <p:cNvSpPr>
            <a:spLocks noGrp="1"/>
          </p:cNvSpPr>
          <p:nvPr>
            <p:ph type="title"/>
          </p:nvPr>
        </p:nvSpPr>
        <p:spPr/>
        <p:txBody>
          <a:bodyPr/>
          <a:lstStyle/>
          <a:p>
            <a:r>
              <a:rPr lang="en-US" dirty="0"/>
              <a:t>8.    Completion Confirmation</a:t>
            </a:r>
          </a:p>
        </p:txBody>
      </p:sp>
      <p:sp>
        <p:nvSpPr>
          <p:cNvPr id="3" name="Content Placeholder 2">
            <a:extLst>
              <a:ext uri="{FF2B5EF4-FFF2-40B4-BE49-F238E27FC236}">
                <a16:creationId xmlns:a16="http://schemas.microsoft.com/office/drawing/2014/main" id="{9C82DC44-DF6F-A48A-62FB-DF55E49F7078}"/>
              </a:ext>
            </a:extLst>
          </p:cNvPr>
          <p:cNvSpPr>
            <a:spLocks noGrp="1"/>
          </p:cNvSpPr>
          <p:nvPr>
            <p:ph type="body" idx="1"/>
          </p:nvPr>
        </p:nvSpPr>
        <p:spPr>
          <a:xfrm>
            <a:off x="684212" y="4495800"/>
            <a:ext cx="9488487" cy="1498600"/>
          </a:xfrm>
        </p:spPr>
        <p:txBody>
          <a:bodyPr vert="horz" lIns="91440" tIns="45720" rIns="91440" bIns="45720" rtlCol="0" anchor="t">
            <a:normAutofit/>
          </a:bodyPr>
          <a:lstStyle/>
          <a:p>
            <a:r>
              <a:rPr lang="en-US" dirty="0">
                <a:solidFill>
                  <a:schemeClr val="tx1"/>
                </a:solidFill>
              </a:rPr>
              <a:t>You are about to take an embedded survey. Once you complete the survey and receive the confirmation screen, you can close this presentation.</a:t>
            </a:r>
          </a:p>
        </p:txBody>
      </p:sp>
    </p:spTree>
    <p:extLst>
      <p:ext uri="{BB962C8B-B14F-4D97-AF65-F5344CB8AC3E}">
        <p14:creationId xmlns:p14="http://schemas.microsoft.com/office/powerpoint/2010/main" val="16337441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AB895-2944-B9F8-A8E5-8A9F8570BB69}"/>
              </a:ext>
            </a:extLst>
          </p:cNvPr>
          <p:cNvSpPr>
            <a:spLocks noGrp="1"/>
          </p:cNvSpPr>
          <p:nvPr>
            <p:ph type="title"/>
          </p:nvPr>
        </p:nvSpPr>
        <p:spPr>
          <a:xfrm>
            <a:off x="838200" y="1935029"/>
            <a:ext cx="10515600" cy="2996454"/>
          </a:xfrm>
        </p:spPr>
        <p:txBody>
          <a:bodyPr>
            <a:normAutofit fontScale="90000"/>
          </a:bodyPr>
          <a:lstStyle/>
          <a:p>
            <a:pPr algn="ctr"/>
            <a:r>
              <a:rPr lang="en-US" b="1" dirty="0"/>
              <a:t>You will not be eligible for priority registration unless you complete and certify your completion of the following survey</a:t>
            </a:r>
            <a:br>
              <a:rPr lang="en-US" b="1" dirty="0"/>
            </a:br>
            <a:r>
              <a:rPr lang="en-US" b="1" dirty="0"/>
              <a:t/>
            </a:r>
            <a:br>
              <a:rPr lang="en-US" b="1" dirty="0"/>
            </a:br>
            <a:r>
              <a:rPr lang="en-US" dirty="0">
                <a:hlinkClick r:id="rId2" tooltip="Original URL: https://forms.office.com/r/7ppEzph5fq. Click or tap if you trust this link."/>
              </a:rPr>
              <a:t>https://forms.office.com/r/7ppEzph5fq</a:t>
            </a:r>
            <a:r>
              <a:rPr lang="en-US" dirty="0"/>
              <a:t> </a:t>
            </a:r>
            <a:endParaRPr lang="en-US" b="1" dirty="0"/>
          </a:p>
        </p:txBody>
      </p:sp>
    </p:spTree>
    <p:extLst>
      <p:ext uri="{BB962C8B-B14F-4D97-AF65-F5344CB8AC3E}">
        <p14:creationId xmlns:p14="http://schemas.microsoft.com/office/powerpoint/2010/main" val="4136947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627F9-900A-482A-4782-CD233DDF8BDA}"/>
              </a:ext>
            </a:extLst>
          </p:cNvPr>
          <p:cNvSpPr>
            <a:spLocks noGrp="1"/>
          </p:cNvSpPr>
          <p:nvPr>
            <p:ph type="title"/>
          </p:nvPr>
        </p:nvSpPr>
        <p:spPr>
          <a:xfrm>
            <a:off x="501124" y="5013434"/>
            <a:ext cx="3196534" cy="1561101"/>
          </a:xfrm>
        </p:spPr>
        <p:txBody>
          <a:bodyPr/>
          <a:lstStyle/>
          <a:p>
            <a:r>
              <a:rPr lang="en-US" dirty="0"/>
              <a:t>President’s Welcome</a:t>
            </a:r>
          </a:p>
        </p:txBody>
      </p:sp>
      <p:pic>
        <p:nvPicPr>
          <p:cNvPr id="5" name="Content Placeholder 4" descr="Photograph of Solano Community College Superintendent/President Dr. Kellie Sims Butler.">
            <a:extLst>
              <a:ext uri="{FF2B5EF4-FFF2-40B4-BE49-F238E27FC236}">
                <a16:creationId xmlns:a16="http://schemas.microsoft.com/office/drawing/2014/main" id="{498AF668-F0F7-82F5-E3AF-9DBFDA8C4EDC}"/>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01124" y="436705"/>
            <a:ext cx="3379622" cy="4224528"/>
          </a:xfrm>
        </p:spPr>
      </p:pic>
      <p:sp>
        <p:nvSpPr>
          <p:cNvPr id="6" name="Content Placeholder 5">
            <a:extLst>
              <a:ext uri="{FF2B5EF4-FFF2-40B4-BE49-F238E27FC236}">
                <a16:creationId xmlns:a16="http://schemas.microsoft.com/office/drawing/2014/main" id="{8F2AA770-D5E8-CB70-2564-37EEB30F074F}"/>
              </a:ext>
            </a:extLst>
          </p:cNvPr>
          <p:cNvSpPr>
            <a:spLocks noGrp="1"/>
          </p:cNvSpPr>
          <p:nvPr>
            <p:ph sz="half" idx="2"/>
          </p:nvPr>
        </p:nvSpPr>
        <p:spPr>
          <a:xfrm>
            <a:off x="4353712" y="436704"/>
            <a:ext cx="7259168" cy="6137831"/>
          </a:xfrm>
        </p:spPr>
        <p:txBody>
          <a:bodyPr>
            <a:noAutofit/>
          </a:bodyPr>
          <a:lstStyle/>
          <a:p>
            <a:pPr marL="0" indent="0">
              <a:buNone/>
            </a:pPr>
            <a:r>
              <a:rPr lang="en-US" sz="1400" dirty="0">
                <a:solidFill>
                  <a:schemeClr val="tx1"/>
                </a:solidFill>
              </a:rPr>
              <a:t>SCC has provided excellent academic programs in Solano County since 1945. Whether you are just beginning your educational journey, continuing it, or returning to it after a break, Solano Community College is here for you! By focusing on student learning, our professional educators and staff strive to create a nurturing environment, where students can acquire the knowledge and skills they need to achieve their educational goals.</a:t>
            </a:r>
          </a:p>
          <a:p>
            <a:pPr marL="0" indent="0">
              <a:buNone/>
            </a:pPr>
            <a:r>
              <a:rPr lang="en-US" sz="1400" dirty="0">
                <a:solidFill>
                  <a:schemeClr val="tx1"/>
                </a:solidFill>
              </a:rPr>
              <a:t>Our faculty stays abreast of developments in their fields and upgrades our broad curriculum and programs to meet the needs of individuals for transfer programs and career education, and to provide training for business. Whether you want to begin working toward a baccalaureate degree, achieve occupational improvement through an associate degree or certificate program, or continue your goal of lifelong learning, Solano Community College has the class for you. Solano students can select from day, evening, and weekend classes spread over a full semester, a few weeks, or even just one or two weekends. In addition to our rapidly expanding online offerings, classes are offered at the Fairfield Campus, Vallejo Center, Vacaville Center, and Travis University Center. At Solano Community College, you're sure to find a class that not only meets your educational needs but also fits your busy schedule.</a:t>
            </a:r>
          </a:p>
          <a:p>
            <a:pPr marL="0" indent="0">
              <a:buNone/>
            </a:pPr>
            <a:r>
              <a:rPr lang="en-US" sz="1400" dirty="0">
                <a:solidFill>
                  <a:schemeClr val="tx1"/>
                </a:solidFill>
              </a:rPr>
              <a:t>Enjoy your virtual visit of SCC. We hope you can join us to take advantage of the many educational and growth opportunities we offer. To our current students, we are excited you have joined us.</a:t>
            </a:r>
          </a:p>
          <a:p>
            <a:pPr marL="0" indent="0">
              <a:buNone/>
            </a:pPr>
            <a:r>
              <a:rPr lang="en-US" sz="1400" dirty="0">
                <a:solidFill>
                  <a:schemeClr val="tx1"/>
                </a:solidFill>
              </a:rPr>
              <a:t>Kellie Sims Butler, Ph.D.</a:t>
            </a:r>
          </a:p>
          <a:p>
            <a:pPr marL="0" indent="0">
              <a:buNone/>
            </a:pPr>
            <a:r>
              <a:rPr lang="en-US" sz="1400" dirty="0">
                <a:solidFill>
                  <a:schemeClr val="tx1"/>
                </a:solidFill>
              </a:rPr>
              <a:t>Superintendent/President</a:t>
            </a:r>
          </a:p>
        </p:txBody>
      </p:sp>
    </p:spTree>
    <p:extLst>
      <p:ext uri="{BB962C8B-B14F-4D97-AF65-F5344CB8AC3E}">
        <p14:creationId xmlns:p14="http://schemas.microsoft.com/office/powerpoint/2010/main" val="1035647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CAC3CB-190E-AD8F-2F7B-200A7F4B9E73}"/>
              </a:ext>
            </a:extLst>
          </p:cNvPr>
          <p:cNvSpPr>
            <a:spLocks noGrp="1"/>
          </p:cNvSpPr>
          <p:nvPr>
            <p:ph type="title"/>
          </p:nvPr>
        </p:nvSpPr>
        <p:spPr>
          <a:xfrm>
            <a:off x="429235" y="307731"/>
            <a:ext cx="8534400" cy="1199336"/>
          </a:xfrm>
        </p:spPr>
        <p:txBody>
          <a:bodyPr/>
          <a:lstStyle/>
          <a:p>
            <a:r>
              <a:rPr lang="en-US" dirty="0"/>
              <a:t>About SCC</a:t>
            </a:r>
          </a:p>
        </p:txBody>
      </p:sp>
      <p:sp>
        <p:nvSpPr>
          <p:cNvPr id="6" name="Content Placeholder 5">
            <a:extLst>
              <a:ext uri="{FF2B5EF4-FFF2-40B4-BE49-F238E27FC236}">
                <a16:creationId xmlns:a16="http://schemas.microsoft.com/office/drawing/2014/main" id="{D7AA78A1-BA8E-5D1A-1CD5-6DD569F8B59D}"/>
              </a:ext>
            </a:extLst>
          </p:cNvPr>
          <p:cNvSpPr>
            <a:spLocks noGrp="1"/>
          </p:cNvSpPr>
          <p:nvPr>
            <p:ph idx="1"/>
          </p:nvPr>
        </p:nvSpPr>
        <p:spPr>
          <a:xfrm>
            <a:off x="556846" y="1292469"/>
            <a:ext cx="10515600" cy="5121276"/>
          </a:xfrm>
        </p:spPr>
        <p:txBody>
          <a:bodyPr>
            <a:noAutofit/>
          </a:bodyPr>
          <a:lstStyle/>
          <a:p>
            <a:pPr marL="0" indent="0">
              <a:buNone/>
            </a:pPr>
            <a:r>
              <a:rPr lang="en-US" sz="1400" b="1" u="sng" dirty="0">
                <a:solidFill>
                  <a:schemeClr val="tx1"/>
                </a:solidFill>
              </a:rPr>
              <a:t>VISION STATEMENT</a:t>
            </a:r>
          </a:p>
          <a:p>
            <a:pPr marL="0" indent="0">
              <a:buNone/>
            </a:pPr>
            <a:r>
              <a:rPr lang="en-US" sz="1400" dirty="0">
                <a:solidFill>
                  <a:schemeClr val="tx1"/>
                </a:solidFill>
              </a:rPr>
              <a:t>Solano Community College is a recognized leader in educational excellence - transforming students' lives.</a:t>
            </a:r>
          </a:p>
          <a:p>
            <a:pPr marL="0" indent="0">
              <a:buNone/>
            </a:pPr>
            <a:endParaRPr lang="en-US" sz="1400" dirty="0">
              <a:solidFill>
                <a:schemeClr val="tx1"/>
              </a:solidFill>
            </a:endParaRPr>
          </a:p>
          <a:p>
            <a:pPr marL="0" indent="0">
              <a:buNone/>
            </a:pPr>
            <a:r>
              <a:rPr lang="en-US" sz="1400" b="1" u="sng" dirty="0">
                <a:solidFill>
                  <a:schemeClr val="tx1"/>
                </a:solidFill>
              </a:rPr>
              <a:t>MISSION STATEMENT</a:t>
            </a:r>
          </a:p>
          <a:p>
            <a:pPr marL="0" indent="0">
              <a:buNone/>
            </a:pPr>
            <a:r>
              <a:rPr lang="en-US" sz="1400" dirty="0">
                <a:solidFill>
                  <a:schemeClr val="tx1"/>
                </a:solidFill>
              </a:rPr>
              <a:t>Solano Community College District’s mission is to educate a culturally and academically diverse student population drawn from our local communities and beyond. We are committed to helping our students achieve their educational, professional, and personal goals. Solano Community College transforms students’ lives with transfer courses, career and technical education, and basic skills preparation leading to certificate programs, associate’s degrees, bachelor’s degrees, and lifelong learning opportunities.</a:t>
            </a:r>
          </a:p>
          <a:p>
            <a:pPr marL="0" indent="0">
              <a:buNone/>
            </a:pPr>
            <a:r>
              <a:rPr lang="en-US" sz="1400" b="1" u="sng" dirty="0">
                <a:solidFill>
                  <a:schemeClr val="tx1"/>
                </a:solidFill>
              </a:rPr>
              <a:t>GOVERNANCE AND FUNDING</a:t>
            </a:r>
          </a:p>
          <a:p>
            <a:pPr marL="0" indent="0">
              <a:buNone/>
            </a:pPr>
            <a:r>
              <a:rPr lang="en-US" sz="1400" dirty="0">
                <a:solidFill>
                  <a:schemeClr val="tx1"/>
                </a:solidFill>
              </a:rPr>
              <a:t>Solano Community College is a public community college funded by a combination of state and local tax dollars. Through the SCC Educational Foundation, the college also actively solicits private donations from individuals and corporations to support capital projects and programs. The Board of Trustees of the Solano Community College District governs the College. Board members are elected at large from the representative areas of the district and serve multi-year terms. Solano College is under the direction of its Superintendent-President, who, with faculty and staff, administers the College and oversees the implementation of Board policies.</a:t>
            </a:r>
          </a:p>
        </p:txBody>
      </p:sp>
    </p:spTree>
    <p:extLst>
      <p:ext uri="{BB962C8B-B14F-4D97-AF65-F5344CB8AC3E}">
        <p14:creationId xmlns:p14="http://schemas.microsoft.com/office/powerpoint/2010/main" val="315849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685E-061A-AF75-01BB-D7FB8E8D38E5}"/>
              </a:ext>
            </a:extLst>
          </p:cNvPr>
          <p:cNvSpPr>
            <a:spLocks noGrp="1"/>
          </p:cNvSpPr>
          <p:nvPr>
            <p:ph type="title"/>
          </p:nvPr>
        </p:nvSpPr>
        <p:spPr/>
        <p:txBody>
          <a:bodyPr/>
          <a:lstStyle/>
          <a:p>
            <a:r>
              <a:rPr lang="en-US" dirty="0"/>
              <a:t>2.   Academic Programs</a:t>
            </a:r>
          </a:p>
        </p:txBody>
      </p:sp>
    </p:spTree>
    <p:extLst>
      <p:ext uri="{BB962C8B-B14F-4D97-AF65-F5344CB8AC3E}">
        <p14:creationId xmlns:p14="http://schemas.microsoft.com/office/powerpoint/2010/main" val="178666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FB02F-554A-FA8B-6B17-C87A8AA6BD21}"/>
              </a:ext>
            </a:extLst>
          </p:cNvPr>
          <p:cNvSpPr>
            <a:spLocks noGrp="1"/>
          </p:cNvSpPr>
          <p:nvPr>
            <p:ph type="title"/>
          </p:nvPr>
        </p:nvSpPr>
        <p:spPr>
          <a:xfrm>
            <a:off x="838200" y="365125"/>
            <a:ext cx="10515600" cy="903250"/>
          </a:xfrm>
        </p:spPr>
        <p:txBody>
          <a:bodyPr/>
          <a:lstStyle/>
          <a:p>
            <a:r>
              <a:rPr lang="en-US" dirty="0"/>
              <a:t>Associate Degrees</a:t>
            </a:r>
          </a:p>
        </p:txBody>
      </p:sp>
      <p:sp>
        <p:nvSpPr>
          <p:cNvPr id="3" name="Content Placeholder 2">
            <a:extLst>
              <a:ext uri="{FF2B5EF4-FFF2-40B4-BE49-F238E27FC236}">
                <a16:creationId xmlns:a16="http://schemas.microsoft.com/office/drawing/2014/main" id="{87E1225B-D41F-A25F-4378-87CFA215598F}"/>
              </a:ext>
            </a:extLst>
          </p:cNvPr>
          <p:cNvSpPr>
            <a:spLocks noGrp="1"/>
          </p:cNvSpPr>
          <p:nvPr>
            <p:ph idx="1"/>
          </p:nvPr>
        </p:nvSpPr>
        <p:spPr>
          <a:xfrm>
            <a:off x="838200" y="1265602"/>
            <a:ext cx="10515600" cy="4911361"/>
          </a:xfrm>
        </p:spPr>
        <p:txBody>
          <a:bodyPr vert="horz" lIns="91440" tIns="45720" rIns="91440" bIns="45720" rtlCol="0" anchor="t">
            <a:noAutofit/>
          </a:bodyPr>
          <a:lstStyle/>
          <a:p>
            <a:pPr marL="0" indent="0">
              <a:lnSpc>
                <a:spcPct val="100000"/>
              </a:lnSpc>
              <a:spcBef>
                <a:spcPts val="0"/>
              </a:spcBef>
              <a:buNone/>
            </a:pPr>
            <a:r>
              <a:rPr lang="en-US" sz="1800" dirty="0">
                <a:solidFill>
                  <a:schemeClr val="tx1"/>
                </a:solidFill>
              </a:rPr>
              <a:t>You can earn an Associate of Arts or an Associate of Science degree by completing 60 or more units. This includes courses in the major area of study you choose, as well as, general education courses. Associate's degree programs are designed to give you a solid general education and to prepare you for employment, or to transfer to a four-year college/university. Associate Degree requirements are listed in the college catalog.</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For a list of programs available at SCC, please visit </a:t>
            </a:r>
            <a:r>
              <a:rPr lang="en-US" sz="1800" dirty="0">
                <a:solidFill>
                  <a:schemeClr val="tx1"/>
                </a:solidFill>
                <a:hlinkClick r:id="rId2"/>
              </a:rPr>
              <a:t>https://solano.omniweb.cloud/academic-programs/index.php</a:t>
            </a:r>
            <a:r>
              <a:rPr lang="en-US" sz="1800" dirty="0">
                <a:solidFill>
                  <a:schemeClr val="tx1"/>
                </a:solidFill>
              </a:rPr>
              <a:t> </a:t>
            </a:r>
          </a:p>
        </p:txBody>
      </p:sp>
    </p:spTree>
    <p:extLst>
      <p:ext uri="{BB962C8B-B14F-4D97-AF65-F5344CB8AC3E}">
        <p14:creationId xmlns:p14="http://schemas.microsoft.com/office/powerpoint/2010/main" val="399953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8E8A6-24DD-7DF6-48A4-08790D71C343}"/>
              </a:ext>
            </a:extLst>
          </p:cNvPr>
          <p:cNvSpPr>
            <a:spLocks noGrp="1"/>
          </p:cNvSpPr>
          <p:nvPr>
            <p:ph type="title"/>
          </p:nvPr>
        </p:nvSpPr>
        <p:spPr>
          <a:xfrm>
            <a:off x="838200" y="365125"/>
            <a:ext cx="10515600" cy="984669"/>
          </a:xfrm>
        </p:spPr>
        <p:txBody>
          <a:bodyPr/>
          <a:lstStyle/>
          <a:p>
            <a:r>
              <a:rPr lang="en-US" dirty="0"/>
              <a:t>CERTIFICATES of achievement </a:t>
            </a:r>
          </a:p>
        </p:txBody>
      </p:sp>
      <p:sp>
        <p:nvSpPr>
          <p:cNvPr id="3" name="Content Placeholder 2">
            <a:extLst>
              <a:ext uri="{FF2B5EF4-FFF2-40B4-BE49-F238E27FC236}">
                <a16:creationId xmlns:a16="http://schemas.microsoft.com/office/drawing/2014/main" id="{153F8643-23D4-C3D6-9A63-B6F9EE7ECBDC}"/>
              </a:ext>
            </a:extLst>
          </p:cNvPr>
          <p:cNvSpPr>
            <a:spLocks noGrp="1"/>
          </p:cNvSpPr>
          <p:nvPr>
            <p:ph idx="1"/>
          </p:nvPr>
        </p:nvSpPr>
        <p:spPr>
          <a:xfrm>
            <a:off x="838200" y="1444626"/>
            <a:ext cx="10515600" cy="5043152"/>
          </a:xfrm>
        </p:spPr>
        <p:txBody>
          <a:bodyPr vert="horz" lIns="91440" tIns="45720" rIns="91440" bIns="45720" rtlCol="0" anchor="t">
            <a:noAutofit/>
          </a:bodyPr>
          <a:lstStyle/>
          <a:p>
            <a:pPr marL="0" indent="0">
              <a:lnSpc>
                <a:spcPct val="100000"/>
              </a:lnSpc>
              <a:spcBef>
                <a:spcPts val="0"/>
              </a:spcBef>
              <a:buNone/>
            </a:pPr>
            <a:r>
              <a:rPr lang="en-US" sz="1800" dirty="0">
                <a:solidFill>
                  <a:schemeClr val="tx1"/>
                </a:solidFill>
              </a:rPr>
              <a:t>Certificate of Achievement programs are offered for students seeking specialized training in specific fields. Certificate programs require students complete a series of courses and achieve an overall 2.0 GPA. Credits earned in certificate programs may be counted toward an associate degree and in some instances credit for certificate courses may be transferable to four-year colleges. </a:t>
            </a:r>
            <a:br>
              <a:rPr lang="en-US" sz="1800" dirty="0">
                <a:solidFill>
                  <a:schemeClr val="tx1"/>
                </a:solidFill>
              </a:rPr>
            </a:br>
            <a:r>
              <a:rPr lang="en-US" sz="1800" dirty="0">
                <a:solidFill>
                  <a:schemeClr val="tx1"/>
                </a:solidFill>
              </a:rPr>
              <a:t/>
            </a:r>
            <a:br>
              <a:rPr lang="en-US" sz="1800" dirty="0">
                <a:solidFill>
                  <a:schemeClr val="tx1"/>
                </a:solidFill>
              </a:rPr>
            </a:br>
            <a:r>
              <a:rPr lang="en-US" sz="1800" dirty="0">
                <a:solidFill>
                  <a:schemeClr val="tx1"/>
                </a:solidFill>
              </a:rPr>
              <a:t>For a list of programs available at SCC, please visit </a:t>
            </a:r>
            <a:r>
              <a:rPr lang="en-US" sz="1800" dirty="0">
                <a:solidFill>
                  <a:schemeClr val="tx1"/>
                </a:solidFill>
                <a:hlinkClick r:id="rId2"/>
              </a:rPr>
              <a:t>https://solano.omniweb.cloud/academic-programs/index.php</a:t>
            </a:r>
            <a:r>
              <a:rPr lang="en-US" sz="1800" dirty="0">
                <a:solidFill>
                  <a:schemeClr val="tx1"/>
                </a:solidFill>
              </a:rPr>
              <a:t> </a:t>
            </a:r>
          </a:p>
        </p:txBody>
      </p:sp>
    </p:spTree>
    <p:extLst>
      <p:ext uri="{BB962C8B-B14F-4D97-AF65-F5344CB8AC3E}">
        <p14:creationId xmlns:p14="http://schemas.microsoft.com/office/powerpoint/2010/main" val="3961287427"/>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1768</TotalTime>
  <Words>4906</Words>
  <Application>Microsoft Office PowerPoint</Application>
  <PresentationFormat>Widescreen</PresentationFormat>
  <Paragraphs>275</Paragraphs>
  <Slides>49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Aptos</vt:lpstr>
      <vt:lpstr>Century Gothic</vt:lpstr>
      <vt:lpstr>Verdana</vt:lpstr>
      <vt:lpstr>Wingdings</vt:lpstr>
      <vt:lpstr>Wingdings 3</vt:lpstr>
      <vt:lpstr>Slice</vt:lpstr>
      <vt:lpstr>Welcome to  Solano Community College  New student Orientation</vt:lpstr>
      <vt:lpstr>Table of Contents</vt:lpstr>
      <vt:lpstr>Welcome &amp; General Information</vt:lpstr>
      <vt:lpstr>WELCOME</vt:lpstr>
      <vt:lpstr>President’s Welcome</vt:lpstr>
      <vt:lpstr>About SCC</vt:lpstr>
      <vt:lpstr>2.   Academic Programs</vt:lpstr>
      <vt:lpstr>Associate Degrees</vt:lpstr>
      <vt:lpstr>CERTIFICATES of achievement </vt:lpstr>
      <vt:lpstr>Transfer Programs</vt:lpstr>
      <vt:lpstr>Bachelor degree Program</vt:lpstr>
      <vt:lpstr>3.    Enrollment Services</vt:lpstr>
      <vt:lpstr>Overview of Matriculation Services</vt:lpstr>
      <vt:lpstr>Matriculation - Admission</vt:lpstr>
      <vt:lpstr>Matriculation - Orientation</vt:lpstr>
      <vt:lpstr>Matriculation - Placement</vt:lpstr>
      <vt:lpstr>Matriculation - Counseling/Advising</vt:lpstr>
      <vt:lpstr>Matriculation - Registration</vt:lpstr>
      <vt:lpstr>Admissions &amp; Records</vt:lpstr>
      <vt:lpstr>Matriculation - Follow Up</vt:lpstr>
      <vt:lpstr>4.    Financial Services</vt:lpstr>
      <vt:lpstr>Financial Aid Overview</vt:lpstr>
      <vt:lpstr>Financial Aid Programs</vt:lpstr>
      <vt:lpstr>Financial Aid Eligibility</vt:lpstr>
      <vt:lpstr>Satisfactory Academic Progress </vt:lpstr>
      <vt:lpstr>SAP Appeal Process</vt:lpstr>
      <vt:lpstr>5.    Support Services</vt:lpstr>
      <vt:lpstr>Accessibility Services Center</vt:lpstr>
      <vt:lpstr>BASIC NEEDS Center</vt:lpstr>
      <vt:lpstr>Career Center</vt:lpstr>
      <vt:lpstr>Early learning center</vt:lpstr>
      <vt:lpstr>Health and wellness Center</vt:lpstr>
      <vt:lpstr>Veterans Resource Center</vt:lpstr>
      <vt:lpstr>Library / Learning resource center (LRC)</vt:lpstr>
      <vt:lpstr>Bookstore</vt:lpstr>
      <vt:lpstr>Learning Centers</vt:lpstr>
      <vt:lpstr>6.    Campus Services</vt:lpstr>
      <vt:lpstr>Associated Students of Solano Community College (ASSC)</vt:lpstr>
      <vt:lpstr>Student Clubs</vt:lpstr>
      <vt:lpstr>Athletics &amp; Sports</vt:lpstr>
      <vt:lpstr>7.    Educational Planning</vt:lpstr>
      <vt:lpstr>Hours of Study</vt:lpstr>
      <vt:lpstr>Types of Classes</vt:lpstr>
      <vt:lpstr>Dates &amp; Deadlines and Academic Calendar</vt:lpstr>
      <vt:lpstr>Grades – Part 1</vt:lpstr>
      <vt:lpstr>Grades – Part 2</vt:lpstr>
      <vt:lpstr>Student Rights</vt:lpstr>
      <vt:lpstr>8.    Completion Confirmation</vt:lpstr>
      <vt:lpstr>You will not be eligible for priority registration unless you complete and certify your completion of the following survey  https://forms.office.com/r/7ppEzph5fq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Solano Community College Orientation</dc:title>
  <dc:creator>Kevin Long</dc:creator>
  <cp:lastModifiedBy>Alysa Borelli</cp:lastModifiedBy>
  <cp:revision>728</cp:revision>
  <dcterms:created xsi:type="dcterms:W3CDTF">2025-09-19T17:23:50Z</dcterms:created>
  <dcterms:modified xsi:type="dcterms:W3CDTF">2025-10-23T17:12:25Z</dcterms:modified>
</cp:coreProperties>
</file>